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6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Lst>
  <p:sldSz cx="12192000" cy="6858000"/>
  <p:notesSz cx="6858000" cy="9144000"/>
  <p:embeddedFontLst>
    <p:embeddedFont>
      <p:font typeface="Calibri" panose="020F0502020204030204" pitchFamily="34" charset="0"/>
      <p:regular r:id="rId69"/>
      <p:bold r:id="rId70"/>
      <p:italic r:id="rId71"/>
      <p:boldItalic r:id="rId72"/>
    </p:embeddedFont>
    <p:embeddedFont>
      <p:font typeface="Quattrocento Sans" panose="020B0502050000020003" pitchFamily="34" charset="0"/>
      <p:regular r:id="rId73"/>
      <p:bold r:id="rId74"/>
      <p:italic r:id="rId75"/>
      <p:boldItalic r:id="rId76"/>
    </p:embeddedFont>
    <p:embeddedFont>
      <p:font typeface="Roboto"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huTEYdWDhFf8NhlOhNGh++F+VC9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hung Nguyen Thi" initials="NNT" lastIdx="1" clrIdx="0">
    <p:extLst>
      <p:ext uri="{19B8F6BF-5375-455C-9EA6-DF929625EA0E}">
        <p15:presenceInfo xmlns:p15="http://schemas.microsoft.com/office/powerpoint/2012/main" userId="S::NhungNT119@fe.edu.vn::ccefe787-7ffd-491f-b798-0c0e8cc5a5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BAC3E6-0D91-4EE4-A904-E20CA6FAAC95}">
  <a:tblStyle styleId="{70BAC3E6-0D91-4EE4-A904-E20CA6FAAC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48" d="100"/>
          <a:sy n="48" d="100"/>
        </p:scale>
        <p:origin x="67" y="782"/>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commentAuthors" Target="commentAuthor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customschemas.google.com/relationships/presentationmetadata" Target="metadata"/><Relationship Id="rId86"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11T10:27:04.789" idx="1">
    <p:pos x="5204" y="1728"/>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5e76f5a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115e76f5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6f0f54a95_0_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116f0f54a9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6f0f54a95_0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116f0f54a9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6f0f54a95_0_1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116f0f54a9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16f0f54a95_0_1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116f0f54a95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16f0f54a95_0_2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16f0f54a9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6f0f54a95_0_1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16f0f54a95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16f0f54a95_0_1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116f0f54a9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6f0f54a95_0_2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16f0f54a95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16f0f54a95_0_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116f0f54a9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6f0f54a95_0_2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116f0f54a95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5e76f5ad1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115e76f5ad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6f0f54a95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116f0f54a95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6f0f54a95_0_2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116f0f54a9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6f0f54a95_0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116f0f54a95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16f0f54a95_0_2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116f0f54a95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6f0f54a95_0_2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116f0f54a95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16f0f54a95_0_2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g116f0f54a9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6f0f54a95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116f0f54a95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6f0f54a95_0_2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116f0f54a95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6f0f54a95_0_2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116f0f54a9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6f0f54a95_0_3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116f0f54a95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5e76f5ad1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115e76f5ad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6f0f54a95_0_3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16f0f54a95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6f0f54a95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16f0f54a95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6f0f54a95_0_3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116f0f54a95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757251f1a_0_4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g11757251f1a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1757251f1a_0_4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g11757251f1a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757251f1a_0_4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11757251f1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757251f1a_0_4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g11757251f1a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757251f1a_0_4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11757251f1a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757251f1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1757251f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757251f1a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11757251f1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5e76f5ad1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g115e76f5ad1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757251f1a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g11757251f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757251f1a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11757251f1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757251f1a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11757251f1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1757251f1a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11757251f1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1757251f1a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11757251f1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1757251f1a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g11757251f1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757251f1a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11757251f1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757251f1a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11757251f1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757251f1a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1757251f1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1757251f1a_0_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g11757251f1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6f0f54a95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116f0f54a95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757251f1a_0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11757251f1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1757251f1a_0_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g11757251f1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757251f1a_0_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57251f1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757251f1a_0_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11757251f1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1757251f1a_0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11757251f1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1757251f1a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g11757251f1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1757251f1a_0_1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11757251f1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1757251f1a_0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11757251f1a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757251f1a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g11757251f1a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1757251f1a_0_1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g11757251f1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6f0f54a95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g116f0f54a95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1757251f1a_0_2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g11757251f1a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1757251f1a_0_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11757251f1a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1757251f1a_0_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11757251f1a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1757251f1a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4" name="Google Shape;634;g11757251f1a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1757251f1a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5" name="Google Shape;645;g11757251f1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15e76f5ad1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6" name="Google Shape;656;g115e76f5ad1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6f0f54a95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g116f0f54a9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6f0f54a95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116f0f54a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6f0f54a95_0_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116f0f54a9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a:buNone/>
            </a:pPr>
            <a:r>
              <a:rPr lang="en-US" sz="3200" b="1" i="0" u="none" strike="noStrike" cap="small">
                <a:solidFill>
                  <a:srgbClr val="FF9900"/>
                </a:solidFill>
                <a:latin typeface="Quattrocento Sans"/>
                <a:ea typeface="Quattrocento Sans"/>
                <a:cs typeface="Quattrocento Sans"/>
                <a:sym typeface="Quattrocento Sans"/>
              </a:rPr>
              <a:t>Click to edit Master title style</a:t>
            </a:r>
            <a:endParaRPr sz="3200" b="1" i="0" u="none" strike="noStrike"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2"/>
        <p:cNvGrpSpPr/>
        <p:nvPr/>
      </p:nvGrpSpPr>
      <p:grpSpPr>
        <a:xfrm>
          <a:off x="0" y="0"/>
          <a:ext cx="0" cy="0"/>
          <a:chOff x="0" y="0"/>
          <a:chExt cx="0" cy="0"/>
        </a:xfrm>
      </p:grpSpPr>
      <p:sp>
        <p:nvSpPr>
          <p:cNvPr id="113" name="Google Shape;113;g115e76f5ad1_0_36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g115e76f5ad1_0_36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g115e76f5ad1_0_36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6"/>
        <p:cNvGrpSpPr/>
        <p:nvPr/>
      </p:nvGrpSpPr>
      <p:grpSpPr>
        <a:xfrm>
          <a:off x="0" y="0"/>
          <a:ext cx="0" cy="0"/>
          <a:chOff x="0" y="0"/>
          <a:chExt cx="0" cy="0"/>
        </a:xfrm>
      </p:grpSpPr>
      <p:sp>
        <p:nvSpPr>
          <p:cNvPr id="117" name="Google Shape;117;g115e76f5ad1_0_35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115e76f5ad1_0_352"/>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 name="Google Shape;119;g115e76f5ad1_0_35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115e76f5ad1_0_35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115e76f5ad1_0_35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22" name="Google Shape;122;g115e76f5ad1_0_352"/>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123" name="Google Shape;123;g115e76f5ad1_0_352"/>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4"/>
        <p:cNvGrpSpPr/>
        <p:nvPr/>
      </p:nvGrpSpPr>
      <p:grpSpPr>
        <a:xfrm>
          <a:off x="0" y="0"/>
          <a:ext cx="0" cy="0"/>
          <a:chOff x="0" y="0"/>
          <a:chExt cx="0" cy="0"/>
        </a:xfrm>
      </p:grpSpPr>
      <p:pic>
        <p:nvPicPr>
          <p:cNvPr id="125" name="Google Shape;125;g115e76f5ad1_0_34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26" name="Google Shape;126;g115e76f5ad1_0_34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27" name="Google Shape;127;g115e76f5ad1_0_345"/>
          <p:cNvCxnSpPr/>
          <p:nvPr/>
        </p:nvCxnSpPr>
        <p:spPr>
          <a:xfrm>
            <a:off x="5583936" y="4953000"/>
            <a:ext cx="6303300" cy="0"/>
          </a:xfrm>
          <a:prstGeom prst="straightConnector1">
            <a:avLst/>
          </a:prstGeom>
          <a:noFill/>
          <a:ln w="9525" cap="flat" cmpd="sng">
            <a:solidFill>
              <a:srgbClr val="FF5A33"/>
            </a:solidFill>
            <a:prstDash val="dot"/>
            <a:round/>
            <a:headEnd type="none" w="sm" len="sm"/>
            <a:tailEnd type="none" w="sm" len="sm"/>
          </a:ln>
        </p:spPr>
      </p:cxnSp>
      <p:sp>
        <p:nvSpPr>
          <p:cNvPr id="128" name="Google Shape;128;g115e76f5ad1_0_345"/>
          <p:cNvSpPr/>
          <p:nvPr/>
        </p:nvSpPr>
        <p:spPr>
          <a:xfrm>
            <a:off x="1060704" y="2133600"/>
            <a:ext cx="3308100"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g115e76f5ad1_0_345"/>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115e76f5ad1_0_345"/>
          <p:cNvSpPr>
            <a:spLocks noGrp="1"/>
          </p:cNvSpPr>
          <p:nvPr>
            <p:ph type="pic" idx="2"/>
          </p:nvPr>
        </p:nvSpPr>
        <p:spPr>
          <a:xfrm>
            <a:off x="1016000" y="2743200"/>
            <a:ext cx="3352800" cy="18288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1"/>
        <p:cNvGrpSpPr/>
        <p:nvPr/>
      </p:nvGrpSpPr>
      <p:grpSpPr>
        <a:xfrm>
          <a:off x="0" y="0"/>
          <a:ext cx="0" cy="0"/>
          <a:chOff x="0" y="0"/>
          <a:chExt cx="0" cy="0"/>
        </a:xfrm>
      </p:grpSpPr>
      <p:sp>
        <p:nvSpPr>
          <p:cNvPr id="132" name="Google Shape;132;g115e76f5ad1_0_364"/>
          <p:cNvSpPr txBox="1">
            <a:spLocks noGrp="1"/>
          </p:cNvSpPr>
          <p:nvPr>
            <p:ph type="title"/>
          </p:nvPr>
        </p:nvSpPr>
        <p:spPr>
          <a:xfrm>
            <a:off x="963084" y="4406901"/>
            <a:ext cx="103632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115e76f5ad1_0_36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34" name="Google Shape;134;g115e76f5ad1_0_364"/>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g115e76f5ad1_0_364"/>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115e76f5ad1_0_364"/>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7"/>
        <p:cNvGrpSpPr/>
        <p:nvPr/>
      </p:nvGrpSpPr>
      <p:grpSpPr>
        <a:xfrm>
          <a:off x="0" y="0"/>
          <a:ext cx="0" cy="0"/>
          <a:chOff x="0" y="0"/>
          <a:chExt cx="0" cy="0"/>
        </a:xfrm>
      </p:grpSpPr>
      <p:sp>
        <p:nvSpPr>
          <p:cNvPr id="138" name="Google Shape;138;g115e76f5ad1_0_37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115e76f5ad1_0_370"/>
          <p:cNvSpPr txBox="1">
            <a:spLocks noGrp="1"/>
          </p:cNvSpPr>
          <p:nvPr>
            <p:ph type="body" idx="1"/>
          </p:nvPr>
        </p:nvSpPr>
        <p:spPr>
          <a:xfrm>
            <a:off x="609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0" name="Google Shape;140;g115e76f5ad1_0_370"/>
          <p:cNvSpPr txBox="1">
            <a:spLocks noGrp="1"/>
          </p:cNvSpPr>
          <p:nvPr>
            <p:ph type="body" idx="2"/>
          </p:nvPr>
        </p:nvSpPr>
        <p:spPr>
          <a:xfrm>
            <a:off x="6197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1" name="Google Shape;141;g115e76f5ad1_0_37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g115e76f5ad1_0_37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115e76f5ad1_0_37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4"/>
        <p:cNvGrpSpPr/>
        <p:nvPr/>
      </p:nvGrpSpPr>
      <p:grpSpPr>
        <a:xfrm>
          <a:off x="0" y="0"/>
          <a:ext cx="0" cy="0"/>
          <a:chOff x="0" y="0"/>
          <a:chExt cx="0" cy="0"/>
        </a:xfrm>
      </p:grpSpPr>
      <p:sp>
        <p:nvSpPr>
          <p:cNvPr id="145" name="Google Shape;145;g115e76f5ad1_0_3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g115e76f5ad1_0_377"/>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47" name="Google Shape;147;g115e76f5ad1_0_377"/>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48" name="Google Shape;148;g115e76f5ad1_0_377"/>
          <p:cNvSpPr txBox="1">
            <a:spLocks noGrp="1"/>
          </p:cNvSpPr>
          <p:nvPr>
            <p:ph type="body" idx="3"/>
          </p:nvPr>
        </p:nvSpPr>
        <p:spPr>
          <a:xfrm>
            <a:off x="6193368"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49" name="Google Shape;149;g115e76f5ad1_0_377"/>
          <p:cNvSpPr txBox="1">
            <a:spLocks noGrp="1"/>
          </p:cNvSpPr>
          <p:nvPr>
            <p:ph type="body" idx="4"/>
          </p:nvPr>
        </p:nvSpPr>
        <p:spPr>
          <a:xfrm>
            <a:off x="6193368"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50" name="Google Shape;150;g115e76f5ad1_0_377"/>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g115e76f5ad1_0_377"/>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115e76f5ad1_0_377"/>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3"/>
        <p:cNvGrpSpPr/>
        <p:nvPr/>
      </p:nvGrpSpPr>
      <p:grpSpPr>
        <a:xfrm>
          <a:off x="0" y="0"/>
          <a:ext cx="0" cy="0"/>
          <a:chOff x="0" y="0"/>
          <a:chExt cx="0" cy="0"/>
        </a:xfrm>
      </p:grpSpPr>
      <p:sp>
        <p:nvSpPr>
          <p:cNvPr id="154" name="Google Shape;154;g115e76f5ad1_0_38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115e76f5ad1_0_38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g115e76f5ad1_0_38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g115e76f5ad1_0_386"/>
          <p:cNvSpPr/>
          <p:nvPr/>
        </p:nvSpPr>
        <p:spPr>
          <a:xfrm>
            <a:off x="2032000" y="2551018"/>
            <a:ext cx="8534400" cy="3264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pic>
        <p:nvPicPr>
          <p:cNvPr id="158" name="Google Shape;158;g115e76f5ad1_0_386"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159" name="Google Shape;159;g115e76f5ad1_0_386" descr="C:\Users\powerpoint.vn\Downloads\1e2cd4b177168ad16ce2e7c504bba4d2.x400.jpeg"/>
          <p:cNvPicPr preferRelativeResize="0"/>
          <p:nvPr/>
        </p:nvPicPr>
        <p:blipFill rotWithShape="1">
          <a:blip r:embed="rId3">
            <a:alphaModFix/>
          </a:blip>
          <a:srcRect b="55709"/>
          <a:stretch/>
        </p:blipFill>
        <p:spPr>
          <a:xfrm>
            <a:off x="2568620" y="609600"/>
            <a:ext cx="7257961" cy="2828060"/>
          </a:xfrm>
          <a:prstGeom prst="rect">
            <a:avLst/>
          </a:prstGeom>
          <a:noFill/>
          <a:ln>
            <a:noFill/>
          </a:ln>
        </p:spPr>
      </p:pic>
      <p:sp>
        <p:nvSpPr>
          <p:cNvPr id="160" name="Google Shape;160;g115e76f5ad1_0_386"/>
          <p:cNvSpPr txBox="1"/>
          <p:nvPr/>
        </p:nvSpPr>
        <p:spPr>
          <a:xfrm>
            <a:off x="4103893" y="3124200"/>
            <a:ext cx="4735200" cy="213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i="0" u="none" strike="noStrike" cap="none">
                <a:solidFill>
                  <a:schemeClr val="lt1"/>
                </a:solidFill>
                <a:latin typeface="Calibri"/>
                <a:ea typeface="Calibri"/>
                <a:cs typeface="Calibri"/>
                <a:sym typeface="Calibri"/>
              </a:rPr>
              <a:t>DEM</a:t>
            </a:r>
            <a:r>
              <a:rPr lang="en-US" sz="11500" b="1" i="0" u="none" strike="noStrike" cap="none">
                <a:solidFill>
                  <a:schemeClr val="lt1"/>
                </a:solidFill>
                <a:latin typeface="Calibri"/>
                <a:ea typeface="Calibri"/>
                <a:cs typeface="Calibri"/>
                <a:sym typeface="Calibri"/>
              </a:rPr>
              <a: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1" name="Google Shape;161;g115e76f5ad1_0_386" descr="http://www.designofsignage.com/application/symbol/hands/image/600x600/hand-press-button-4.jpg"/>
          <p:cNvPicPr preferRelativeResize="0"/>
          <p:nvPr/>
        </p:nvPicPr>
        <p:blipFill rotWithShape="1">
          <a:blip r:embed="rId4">
            <a:alphaModFix/>
          </a:blip>
          <a:srcRect/>
          <a:stretch/>
        </p:blipFill>
        <p:spPr>
          <a:xfrm>
            <a:off x="6016752" y="3568725"/>
            <a:ext cx="3488948" cy="261671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2"/>
        <p:cNvGrpSpPr/>
        <p:nvPr/>
      </p:nvGrpSpPr>
      <p:grpSpPr>
        <a:xfrm>
          <a:off x="0" y="0"/>
          <a:ext cx="0" cy="0"/>
          <a:chOff x="0" y="0"/>
          <a:chExt cx="0" cy="0"/>
        </a:xfrm>
      </p:grpSpPr>
      <p:sp>
        <p:nvSpPr>
          <p:cNvPr id="163" name="Google Shape;163;g115e76f5ad1_0_395"/>
          <p:cNvSpPr txBox="1">
            <a:spLocks noGrp="1"/>
          </p:cNvSpPr>
          <p:nvPr>
            <p:ph type="title"/>
          </p:nvPr>
        </p:nvSpPr>
        <p:spPr>
          <a:xfrm>
            <a:off x="609601" y="273050"/>
            <a:ext cx="4011000" cy="116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115e76f5ad1_0_395"/>
          <p:cNvSpPr txBox="1">
            <a:spLocks noGrp="1"/>
          </p:cNvSpPr>
          <p:nvPr>
            <p:ph type="body" idx="1"/>
          </p:nvPr>
        </p:nvSpPr>
        <p:spPr>
          <a:xfrm>
            <a:off x="4766733" y="273051"/>
            <a:ext cx="6815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65" name="Google Shape;165;g115e76f5ad1_0_395"/>
          <p:cNvSpPr txBox="1">
            <a:spLocks noGrp="1"/>
          </p:cNvSpPr>
          <p:nvPr>
            <p:ph type="body" idx="2"/>
          </p:nvPr>
        </p:nvSpPr>
        <p:spPr>
          <a:xfrm>
            <a:off x="609601" y="1435101"/>
            <a:ext cx="40110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66" name="Google Shape;166;g115e76f5ad1_0_39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g115e76f5ad1_0_39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115e76f5ad1_0_39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9"/>
        <p:cNvGrpSpPr/>
        <p:nvPr/>
      </p:nvGrpSpPr>
      <p:grpSpPr>
        <a:xfrm>
          <a:off x="0" y="0"/>
          <a:ext cx="0" cy="0"/>
          <a:chOff x="0" y="0"/>
          <a:chExt cx="0" cy="0"/>
        </a:xfrm>
      </p:grpSpPr>
      <p:sp>
        <p:nvSpPr>
          <p:cNvPr id="170" name="Google Shape;170;g115e76f5ad1_0_402"/>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115e76f5ad1_0_402"/>
          <p:cNvSpPr>
            <a:spLocks noGrp="1"/>
          </p:cNvSpPr>
          <p:nvPr>
            <p:ph type="pic" idx="2"/>
          </p:nvPr>
        </p:nvSpPr>
        <p:spPr>
          <a:xfrm>
            <a:off x="2389717" y="612775"/>
            <a:ext cx="7315200" cy="4114800"/>
          </a:xfrm>
          <a:prstGeom prst="rect">
            <a:avLst/>
          </a:prstGeom>
          <a:noFill/>
          <a:ln>
            <a:noFill/>
          </a:ln>
        </p:spPr>
      </p:sp>
      <p:sp>
        <p:nvSpPr>
          <p:cNvPr id="172" name="Google Shape;172;g115e76f5ad1_0_402"/>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73" name="Google Shape;173;g115e76f5ad1_0_40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g115e76f5ad1_0_40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115e76f5ad1_0_40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g115e76f5ad1_0_40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115e76f5ad1_0_409"/>
          <p:cNvSpPr txBox="1">
            <a:spLocks noGrp="1"/>
          </p:cNvSpPr>
          <p:nvPr>
            <p:ph type="body" idx="1"/>
          </p:nvPr>
        </p:nvSpPr>
        <p:spPr>
          <a:xfrm rot="5400000">
            <a:off x="3832950" y="-1623149"/>
            <a:ext cx="4526100"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9" name="Google Shape;179;g115e76f5ad1_0_40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g115e76f5ad1_0_40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115e76f5ad1_0_40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2"/>
        <p:cNvGrpSpPr/>
        <p:nvPr/>
      </p:nvGrpSpPr>
      <p:grpSpPr>
        <a:xfrm>
          <a:off x="0" y="0"/>
          <a:ext cx="0" cy="0"/>
          <a:chOff x="0" y="0"/>
          <a:chExt cx="0" cy="0"/>
        </a:xfrm>
      </p:grpSpPr>
      <p:sp>
        <p:nvSpPr>
          <p:cNvPr id="183" name="Google Shape;183;g115e76f5ad1_0_415"/>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115e76f5ad1_0_415"/>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5" name="Google Shape;185;g115e76f5ad1_0_41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g115e76f5ad1_0_41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g115e76f5ad1_0_41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188"/>
        <p:cNvGrpSpPr/>
        <p:nvPr/>
      </p:nvGrpSpPr>
      <p:grpSpPr>
        <a:xfrm>
          <a:off x="0" y="0"/>
          <a:ext cx="0" cy="0"/>
          <a:chOff x="0" y="0"/>
          <a:chExt cx="0" cy="0"/>
        </a:xfrm>
      </p:grpSpPr>
      <p:sp>
        <p:nvSpPr>
          <p:cNvPr id="189" name="Google Shape;189;g115e76f5ad1_0_4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g115e76f5ad1_0_421"/>
          <p:cNvSpPr txBox="1"/>
          <p:nvPr/>
        </p:nvSpPr>
        <p:spPr>
          <a:xfrm>
            <a:off x="2946400" y="274638"/>
            <a:ext cx="8636100" cy="5637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a:buNone/>
            </a:pPr>
            <a:r>
              <a:rPr lang="en-US" sz="3200" b="1" i="0" u="none" strike="noStrike" cap="small">
                <a:solidFill>
                  <a:srgbClr val="FF9900"/>
                </a:solidFill>
                <a:latin typeface="Quattrocento Sans"/>
                <a:ea typeface="Quattrocento Sans"/>
                <a:cs typeface="Quattrocento Sans"/>
                <a:sym typeface="Quattrocento Sans"/>
              </a:rPr>
              <a:t>Click to edit Master title style</a:t>
            </a:r>
            <a:endParaRPr sz="3200" b="1" i="0" u="none" strike="noStrike" cap="small">
              <a:solidFill>
                <a:srgbClr val="FF9900"/>
              </a:solidFill>
              <a:latin typeface="Quattrocento Sans"/>
              <a:ea typeface="Quattrocento Sans"/>
              <a:cs typeface="Quattrocento Sans"/>
              <a:sym typeface="Quattrocento Sans"/>
            </a:endParaRPr>
          </a:p>
        </p:txBody>
      </p:sp>
      <p:sp>
        <p:nvSpPr>
          <p:cNvPr id="191" name="Google Shape;191;g115e76f5ad1_0_421"/>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92" name="Google Shape;192;g115e76f5ad1_0_421"/>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193" name="Google Shape;193;g115e76f5ad1_0_421"/>
          <p:cNvCxnSpPr/>
          <p:nvPr/>
        </p:nvCxnSpPr>
        <p:spPr>
          <a:xfrm rot="10800000">
            <a:off x="711300" y="835152"/>
            <a:ext cx="108711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4"/>
        <p:cNvGrpSpPr/>
        <p:nvPr/>
      </p:nvGrpSpPr>
      <p:grpSpPr>
        <a:xfrm>
          <a:off x="0" y="0"/>
          <a:ext cx="0" cy="0"/>
          <a:chOff x="0" y="0"/>
          <a:chExt cx="0" cy="0"/>
        </a:xfrm>
      </p:grpSpPr>
      <p:sp>
        <p:nvSpPr>
          <p:cNvPr id="195" name="Google Shape;195;g115e76f5ad1_0_427"/>
          <p:cNvSpPr txBox="1">
            <a:spLocks noGrp="1"/>
          </p:cNvSpPr>
          <p:nvPr>
            <p:ph type="title"/>
          </p:nvPr>
        </p:nvSpPr>
        <p:spPr>
          <a:xfrm>
            <a:off x="2336800" y="198438"/>
            <a:ext cx="9448800" cy="487500"/>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g115e76f5ad1_0_4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7" name="Google Shape;197;g115e76f5ad1_0_427"/>
          <p:cNvSpPr txBox="1">
            <a:spLocks noGrp="1"/>
          </p:cNvSpPr>
          <p:nvPr>
            <p:ph type="body" idx="2"/>
          </p:nvPr>
        </p:nvSpPr>
        <p:spPr>
          <a:xfrm>
            <a:off x="6604000" y="1828800"/>
            <a:ext cx="53847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8" name="Google Shape;198;g115e76f5ad1_0_427"/>
          <p:cNvSpPr txBox="1">
            <a:spLocks noGrp="1"/>
          </p:cNvSpPr>
          <p:nvPr>
            <p:ph type="sldNum" idx="12"/>
          </p:nvPr>
        </p:nvSpPr>
        <p:spPr>
          <a:xfrm>
            <a:off x="-1828800" y="617220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99"/>
        <p:cNvGrpSpPr/>
        <p:nvPr/>
      </p:nvGrpSpPr>
      <p:grpSpPr>
        <a:xfrm>
          <a:off x="0" y="0"/>
          <a:ext cx="0" cy="0"/>
          <a:chOff x="0" y="0"/>
          <a:chExt cx="0" cy="0"/>
        </a:xfrm>
      </p:grpSpPr>
      <p:sp>
        <p:nvSpPr>
          <p:cNvPr id="200" name="Google Shape;200;g115e76f5ad1_0_432"/>
          <p:cNvSpPr txBox="1">
            <a:spLocks noGrp="1"/>
          </p:cNvSpPr>
          <p:nvPr>
            <p:ph type="title"/>
          </p:nvPr>
        </p:nvSpPr>
        <p:spPr>
          <a:xfrm>
            <a:off x="2946400" y="274638"/>
            <a:ext cx="8636100" cy="563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115e76f5ad1_0_432"/>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02" name="Google Shape;202;g115e76f5ad1_0_432"/>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i="0" u="none" strike="noStrike" cap="none">
                <a:solidFill>
                  <a:schemeClr val="lt1"/>
                </a:solidFill>
                <a:latin typeface="Calibri"/>
                <a:ea typeface="Calibri"/>
                <a:cs typeface="Calibri"/>
                <a:sym typeface="Calibri"/>
              </a:rPr>
              <a:t>DEM</a:t>
            </a:r>
            <a:r>
              <a:rPr lang="en-US" sz="11500" b="1" i="0" u="none" strike="noStrike" cap="none">
                <a:solidFill>
                  <a:schemeClr val="lt1"/>
                </a:solidFill>
                <a:latin typeface="Calibri"/>
                <a:ea typeface="Calibri"/>
                <a:cs typeface="Calibri"/>
                <a:sym typeface="Calibri"/>
              </a:rPr>
              <a: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g115e76f5ad1_0_33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g115e76f5ad1_0_339"/>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Google Shape;109;g115e76f5ad1_0_33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g115e76f5ad1_0_33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g115e76f5ad1_0_33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15e76f5ad1_0_0"/>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Bài 6: kế hoạch kiểm thử</a:t>
            </a:r>
            <a:endParaRPr/>
          </a:p>
        </p:txBody>
      </p:sp>
      <p:sp>
        <p:nvSpPr>
          <p:cNvPr id="208" name="Google Shape;208;g115e76f5ad1_0_0"/>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a:buNone/>
            </a:pPr>
            <a:r>
              <a:rPr lang="en-US"/>
              <a:t>kiểm thử cơ bản(P1)</a:t>
            </a:r>
            <a:endParaRPr/>
          </a:p>
        </p:txBody>
      </p:sp>
      <p:pic>
        <p:nvPicPr>
          <p:cNvPr id="209" name="Google Shape;209;g115e76f5ad1_0_0"/>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16f0f54a95_0_14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pic>
        <p:nvPicPr>
          <p:cNvPr id="275" name="Google Shape;275;g116f0f54a95_0_142"/>
          <p:cNvPicPr preferRelativeResize="0"/>
          <p:nvPr/>
        </p:nvPicPr>
        <p:blipFill>
          <a:blip r:embed="rId3">
            <a:alphaModFix/>
          </a:blip>
          <a:stretch>
            <a:fillRect/>
          </a:stretch>
        </p:blipFill>
        <p:spPr>
          <a:xfrm>
            <a:off x="1800899" y="961925"/>
            <a:ext cx="7889600" cy="5558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16f0f54a95_0_12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analyze the product</a:t>
            </a:r>
            <a:endParaRPr/>
          </a:p>
        </p:txBody>
      </p:sp>
      <p:sp>
        <p:nvSpPr>
          <p:cNvPr id="281" name="Google Shape;281;g116f0f54a95_0_122"/>
          <p:cNvSpPr txBox="1"/>
          <p:nvPr/>
        </p:nvSpPr>
        <p:spPr>
          <a:xfrm>
            <a:off x="522375" y="1597325"/>
            <a:ext cx="11338200" cy="4733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Câu hỏi đặt ra là làm thế nào bạn có thể kiểm tra một sản phẩm mà không có bất kỳ thông tin nào về nó?</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Câu trả lời là Không thể. Bạn phải tìm hiểu kỹ một sản phẩm trước khi thử nghiệm.</a:t>
            </a:r>
            <a:endParaRPr sz="3600">
              <a:latin typeface="Quattrocento Sans"/>
              <a:ea typeface="Quattrocento Sans"/>
              <a:cs typeface="Quattrocento Sans"/>
              <a:sym typeface="Quattrocento Sans"/>
            </a:endParaRPr>
          </a:p>
          <a:p>
            <a:pPr marL="742950" lvl="0" indent="0" algn="l" rtl="0">
              <a:spcBef>
                <a:spcPts val="48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
        <p:nvSpPr>
          <p:cNvPr id="282" name="Google Shape;282;g116f0f54a95_0_122"/>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Phân tích sản phẩm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anim calcmode="lin" valueType="num">
                                      <p:cBhvr additive="base">
                                        <p:cTn id="7" dur="1000"/>
                                        <p:tgtEl>
                                          <p:spTgt spid="28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1">
                                            <p:txEl>
                                              <p:pRg st="1" end="1"/>
                                            </p:txEl>
                                          </p:spTgt>
                                        </p:tgtEl>
                                        <p:attrNameLst>
                                          <p:attrName>style.visibility</p:attrName>
                                        </p:attrNameLst>
                                      </p:cBhvr>
                                      <p:to>
                                        <p:strVal val="visible"/>
                                      </p:to>
                                    </p:set>
                                    <p:anim calcmode="lin" valueType="num">
                                      <p:cBhvr additive="base">
                                        <p:cTn id="12" dur="1000"/>
                                        <p:tgtEl>
                                          <p:spTgt spid="28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1">
                                            <p:txEl>
                                              <p:pRg st="2" end="2"/>
                                            </p:txEl>
                                          </p:spTgt>
                                        </p:tgtEl>
                                        <p:attrNameLst>
                                          <p:attrName>style.visibility</p:attrName>
                                        </p:attrNameLst>
                                      </p:cBhvr>
                                      <p:to>
                                        <p:strVal val="visible"/>
                                      </p:to>
                                    </p:set>
                                    <p:anim calcmode="lin" valueType="num">
                                      <p:cBhvr additive="base">
                                        <p:cTn id="17" dur="1000"/>
                                        <p:tgtEl>
                                          <p:spTgt spid="28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16f0f54a95_0_17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analyze the product</a:t>
            </a:r>
            <a:endParaRPr/>
          </a:p>
        </p:txBody>
      </p:sp>
      <p:sp>
        <p:nvSpPr>
          <p:cNvPr id="288" name="Google Shape;288;g116f0f54a95_0_171"/>
          <p:cNvSpPr txBox="1"/>
          <p:nvPr/>
        </p:nvSpPr>
        <p:spPr>
          <a:xfrm>
            <a:off x="522375" y="1597325"/>
            <a:ext cx="11338200" cy="4951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3600" dirty="0" err="1">
                <a:latin typeface="Quattrocento Sans"/>
                <a:ea typeface="Quattrocento Sans"/>
                <a:cs typeface="Quattrocento Sans"/>
                <a:sym typeface="Quattrocento Sans"/>
              </a:rPr>
              <a:t>Ví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dụ</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Sản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phẩm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đang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được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là</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trang</a:t>
            </a:r>
            <a:r>
              <a:rPr lang="en-US" sz="3600" dirty="0">
                <a:latin typeface="Quattrocento Sans"/>
                <a:ea typeface="Quattrocento Sans"/>
                <a:cs typeface="Quattrocento Sans"/>
                <a:sym typeface="Quattrocento Sans"/>
              </a:rPr>
              <a:t> web </a:t>
            </a:r>
            <a:r>
              <a:rPr lang="en-US" sz="3600" dirty="0" err="1">
                <a:latin typeface="Quattrocento Sans"/>
                <a:ea typeface="Quattrocento Sans"/>
                <a:cs typeface="Quattrocento Sans"/>
                <a:sym typeface="Quattrocento Sans"/>
              </a:rPr>
              <a:t>ngân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hàng</a:t>
            </a:r>
            <a:r>
              <a:rPr lang="en-US" sz="3600" dirty="0">
                <a:latin typeface="Quattrocento Sans"/>
                <a:ea typeface="Quattrocento Sans"/>
                <a:cs typeface="Quattrocento Sans"/>
                <a:sym typeface="Quattrocento Sans"/>
              </a:rPr>
              <a:t> Guru99. </a:t>
            </a:r>
            <a:r>
              <a:rPr lang="en-US" sz="3600" dirty="0" err="1">
                <a:latin typeface="Quattrocento Sans"/>
                <a:ea typeface="Quattrocento Sans"/>
                <a:cs typeface="Quattrocento Sans"/>
                <a:sym typeface="Quattrocento Sans"/>
              </a:rPr>
              <a:t>Bạn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nên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nghiên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cứu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khách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hàng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và</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người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dùng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cuối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để</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biết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nhu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cầu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và</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mong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đợi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của</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họ</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từ</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ứng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dụng</a:t>
            </a:r>
            <a:r>
              <a:rPr lang="en-US" sz="3600" dirty="0">
                <a:latin typeface="Quattrocento Sans"/>
                <a:ea typeface="Quattrocento Sans"/>
                <a:cs typeface="Quattrocento Sans"/>
                <a:sym typeface="Quattrocento Sans"/>
              </a:rPr>
              <a:t>. Sau </a:t>
            </a:r>
            <a:r>
              <a:rPr lang="en-US" sz="3600" dirty="0" err="1">
                <a:latin typeface="Quattrocento Sans"/>
                <a:ea typeface="Quattrocento Sans"/>
                <a:cs typeface="Quattrocento Sans"/>
                <a:sym typeface="Quattrocento Sans"/>
              </a:rPr>
              <a:t>đó</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hãy</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đặt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một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số</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câu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hỏi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như</a:t>
            </a:r>
            <a:r>
              <a:rPr lang="en-US" sz="3600" dirty="0">
                <a:latin typeface="Quattrocento Sans"/>
                <a:ea typeface="Quattrocento Sans"/>
                <a:cs typeface="Quattrocento Sans"/>
                <a:sym typeface="Quattrocento Sans"/>
              </a:rPr>
              <a:t> : </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Ai </a:t>
            </a:r>
            <a:r>
              <a:rPr lang="en-US" sz="3600" dirty="0" err="1">
                <a:solidFill>
                  <a:schemeClr val="dk1"/>
                </a:solidFill>
                <a:latin typeface="Quattrocento Sans"/>
                <a:ea typeface="Quattrocento Sans"/>
                <a:cs typeface="Quattrocento Sans"/>
                <a:sym typeface="Quattrocento Sans"/>
              </a:rPr>
              <a:t>sẽ</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sử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dụng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trang</a:t>
            </a:r>
            <a:r>
              <a:rPr lang="en-US" sz="3600" dirty="0">
                <a:solidFill>
                  <a:schemeClr val="dk1"/>
                </a:solidFill>
                <a:latin typeface="Quattrocento Sans"/>
                <a:ea typeface="Quattrocento Sans"/>
                <a:cs typeface="Quattrocento Sans"/>
                <a:sym typeface="Quattrocento Sans"/>
              </a:rPr>
              <a:t> web?</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Cái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này</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được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dùng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để</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làm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gì</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Nó</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sẽ</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làm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việc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như</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thế</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nào</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Phần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mềm</a:t>
            </a:r>
            <a:r>
              <a:rPr lang="en-US" sz="3600" dirty="0">
                <a:solidFill>
                  <a:schemeClr val="dk1"/>
                </a:solidFill>
                <a:latin typeface="Quattrocento Sans"/>
                <a:ea typeface="Quattrocento Sans"/>
                <a:cs typeface="Quattrocento Sans"/>
                <a:sym typeface="Quattrocento Sans"/>
              </a:rPr>
              <a:t> / </a:t>
            </a:r>
            <a:r>
              <a:rPr lang="en-US" sz="3600" dirty="0" err="1">
                <a:solidFill>
                  <a:schemeClr val="dk1"/>
                </a:solidFill>
                <a:latin typeface="Quattrocento Sans"/>
                <a:ea typeface="Quattrocento Sans"/>
                <a:cs typeface="Quattrocento Sans"/>
                <a:sym typeface="Quattrocento Sans"/>
              </a:rPr>
              <a:t>phần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cứng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sản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phẩm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sử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dụng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là</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gì</a:t>
            </a:r>
            <a:r>
              <a:rPr lang="en-US" sz="3600" dirty="0">
                <a:solidFill>
                  <a:schemeClr val="dk1"/>
                </a:solidFill>
                <a:latin typeface="Quattrocento Sans"/>
                <a:ea typeface="Quattrocento Sans"/>
                <a:cs typeface="Quattrocento Sans"/>
                <a:sym typeface="Quattrocento Sans"/>
              </a:rPr>
              <a:t>?</a:t>
            </a: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89" name="Google Shape;289;g116f0f54a95_0_171"/>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về Phân tích sản phẩm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8">
                                            <p:txEl>
                                              <p:pRg st="0" end="0"/>
                                            </p:txEl>
                                          </p:spTgt>
                                        </p:tgtEl>
                                        <p:attrNameLst>
                                          <p:attrName>style.visibility</p:attrName>
                                        </p:attrNameLst>
                                      </p:cBhvr>
                                      <p:to>
                                        <p:strVal val="visible"/>
                                      </p:to>
                                    </p:set>
                                    <p:anim calcmode="lin" valueType="num">
                                      <p:cBhvr additive="base">
                                        <p:cTn id="7" dur="1000"/>
                                        <p:tgtEl>
                                          <p:spTgt spid="28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8">
                                            <p:txEl>
                                              <p:pRg st="1" end="1"/>
                                            </p:txEl>
                                          </p:spTgt>
                                        </p:tgtEl>
                                        <p:attrNameLst>
                                          <p:attrName>style.visibility</p:attrName>
                                        </p:attrNameLst>
                                      </p:cBhvr>
                                      <p:to>
                                        <p:strVal val="visible"/>
                                      </p:to>
                                    </p:set>
                                    <p:anim calcmode="lin" valueType="num">
                                      <p:cBhvr additive="base">
                                        <p:cTn id="12" dur="1000"/>
                                        <p:tgtEl>
                                          <p:spTgt spid="28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8">
                                            <p:txEl>
                                              <p:pRg st="2" end="2"/>
                                            </p:txEl>
                                          </p:spTgt>
                                        </p:tgtEl>
                                        <p:attrNameLst>
                                          <p:attrName>style.visibility</p:attrName>
                                        </p:attrNameLst>
                                      </p:cBhvr>
                                      <p:to>
                                        <p:strVal val="visible"/>
                                      </p:to>
                                    </p:set>
                                    <p:anim calcmode="lin" valueType="num">
                                      <p:cBhvr additive="base">
                                        <p:cTn id="17" dur="1000"/>
                                        <p:tgtEl>
                                          <p:spTgt spid="28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88">
                                            <p:txEl>
                                              <p:pRg st="3" end="3"/>
                                            </p:txEl>
                                          </p:spTgt>
                                        </p:tgtEl>
                                        <p:attrNameLst>
                                          <p:attrName>style.visibility</p:attrName>
                                        </p:attrNameLst>
                                      </p:cBhvr>
                                      <p:to>
                                        <p:strVal val="visible"/>
                                      </p:to>
                                    </p:set>
                                    <p:anim calcmode="lin" valueType="num">
                                      <p:cBhvr additive="base">
                                        <p:cTn id="22" dur="1000"/>
                                        <p:tgtEl>
                                          <p:spTgt spid="288">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88">
                                            <p:txEl>
                                              <p:pRg st="4" end="4"/>
                                            </p:txEl>
                                          </p:spTgt>
                                        </p:tgtEl>
                                        <p:attrNameLst>
                                          <p:attrName>style.visibility</p:attrName>
                                        </p:attrNameLst>
                                      </p:cBhvr>
                                      <p:to>
                                        <p:strVal val="visible"/>
                                      </p:to>
                                    </p:set>
                                    <p:anim calcmode="lin" valueType="num">
                                      <p:cBhvr additive="base">
                                        <p:cTn id="27" dur="1000"/>
                                        <p:tgtEl>
                                          <p:spTgt spid="288">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16f0f54a95_0_18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analyze the product</a:t>
            </a:r>
            <a:endParaRPr/>
          </a:p>
        </p:txBody>
      </p:sp>
      <p:sp>
        <p:nvSpPr>
          <p:cNvPr id="295" name="Google Shape;295;g116f0f54a95_0_181"/>
          <p:cNvSpPr txBox="1"/>
          <p:nvPr/>
        </p:nvSpPr>
        <p:spPr>
          <a:xfrm>
            <a:off x="-441550" y="1543875"/>
            <a:ext cx="7135800" cy="5186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Phỏng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vấn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khách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hàng</a:t>
            </a:r>
            <a:r>
              <a:rPr lang="en-US" sz="3600" dirty="0">
                <a:solidFill>
                  <a:schemeClr val="dk1"/>
                </a:solidFill>
                <a:latin typeface="Quattrocento Sans"/>
                <a:ea typeface="Quattrocento Sans"/>
                <a:cs typeface="Quattrocento Sans"/>
                <a:sym typeface="Quattrocento Sans"/>
              </a:rPr>
              <a:t>, designer, </a:t>
            </a:r>
            <a:r>
              <a:rPr lang="en-US" sz="3600" dirty="0" err="1">
                <a:solidFill>
                  <a:schemeClr val="dk1"/>
                </a:solidFill>
                <a:latin typeface="Quattrocento Sans"/>
                <a:ea typeface="Quattrocento Sans"/>
                <a:cs typeface="Quattrocento Sans"/>
                <a:sym typeface="Quattrocento Sans"/>
              </a:rPr>
              <a:t>lập</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trình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viên</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Review </a:t>
            </a:r>
            <a:r>
              <a:rPr lang="en-US" sz="3600" dirty="0" err="1">
                <a:solidFill>
                  <a:schemeClr val="dk1"/>
                </a:solidFill>
                <a:latin typeface="Quattrocento Sans"/>
                <a:ea typeface="Quattrocento Sans"/>
                <a:cs typeface="Quattrocento Sans"/>
                <a:sym typeface="Quattrocento Sans"/>
              </a:rPr>
              <a:t>lại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tài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liệu</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của</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sản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phẩm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và</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dự</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án</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Thực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hiện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theo</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hướng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dẫn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phần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mềm</a:t>
            </a:r>
            <a:endParaRPr sz="3600" dirty="0">
              <a:solidFill>
                <a:schemeClr val="dk1"/>
              </a:solidFill>
              <a:latin typeface="Quattrocento Sans"/>
              <a:ea typeface="Quattrocento Sans"/>
              <a:cs typeface="Quattrocento Sans"/>
              <a:sym typeface="Quattrocento Sans"/>
            </a:endParaRPr>
          </a:p>
        </p:txBody>
      </p:sp>
      <p:pic>
        <p:nvPicPr>
          <p:cNvPr id="296" name="Google Shape;296;g116f0f54a95_0_181"/>
          <p:cNvPicPr preferRelativeResize="0"/>
          <p:nvPr/>
        </p:nvPicPr>
        <p:blipFill>
          <a:blip r:embed="rId3">
            <a:alphaModFix/>
          </a:blip>
          <a:stretch>
            <a:fillRect/>
          </a:stretch>
        </p:blipFill>
        <p:spPr>
          <a:xfrm>
            <a:off x="6616550" y="2148250"/>
            <a:ext cx="5575450" cy="3709250"/>
          </a:xfrm>
          <a:prstGeom prst="rect">
            <a:avLst/>
          </a:prstGeom>
          <a:noFill/>
          <a:ln>
            <a:noFill/>
          </a:ln>
        </p:spPr>
      </p:pic>
      <p:sp>
        <p:nvSpPr>
          <p:cNvPr id="297" name="Google Shape;297;g116f0f54a95_0_181"/>
          <p:cNvSpPr txBox="1"/>
          <p:nvPr/>
        </p:nvSpPr>
        <p:spPr>
          <a:xfrm>
            <a:off x="569975" y="836750"/>
            <a:ext cx="11472600" cy="12369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None/>
            </a:pPr>
            <a:r>
              <a:rPr lang="en-US" sz="4000">
                <a:latin typeface="Quattrocento Sans"/>
                <a:ea typeface="Quattrocento Sans"/>
                <a:cs typeface="Quattrocento Sans"/>
                <a:sym typeface="Quattrocento Sans"/>
              </a:rPr>
              <a:t>Bạn có thể sử dụng phương pháp sau để phân tích trang web</a:t>
            </a:r>
            <a:r>
              <a:rPr lang="en-US" sz="3600">
                <a:latin typeface="Quattrocento Sans"/>
                <a:ea typeface="Quattrocento Sans"/>
                <a:cs typeface="Quattrocento Sans"/>
                <a:sym typeface="Quattrocento Sans"/>
              </a:rPr>
              <a:t> </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 calcmode="lin" valueType="num">
                                      <p:cBhvr additive="base">
                                        <p:cTn id="7" dur="1000"/>
                                        <p:tgtEl>
                                          <p:spTgt spid="29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 calcmode="lin" valueType="num">
                                      <p:cBhvr additive="base">
                                        <p:cTn id="12" dur="1000"/>
                                        <p:tgtEl>
                                          <p:spTgt spid="29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 calcmode="lin" valueType="num">
                                      <p:cBhvr additive="base">
                                        <p:cTn id="17" dur="1000"/>
                                        <p:tgtEl>
                                          <p:spTgt spid="29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 calcmode="lin" valueType="num">
                                      <p:cBhvr additive="base">
                                        <p:cTn id="22" dur="1000"/>
                                        <p:tgtEl>
                                          <p:spTgt spid="29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16f0f54a95_0_20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analyze the product</a:t>
            </a:r>
            <a:endParaRPr/>
          </a:p>
        </p:txBody>
      </p:sp>
      <p:sp>
        <p:nvSpPr>
          <p:cNvPr id="303" name="Google Shape;303;g116f0f54a95_0_205"/>
          <p:cNvSpPr txBox="1"/>
          <p:nvPr/>
        </p:nvSpPr>
        <p:spPr>
          <a:xfrm>
            <a:off x="576950" y="953250"/>
            <a:ext cx="11338200" cy="4951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sz="3600" dirty="0" err="1">
                <a:latin typeface="Quattrocento Sans"/>
                <a:ea typeface="Quattrocento Sans"/>
                <a:cs typeface="Quattrocento Sans"/>
                <a:sym typeface="Quattrocento Sans"/>
              </a:rPr>
              <a:t>Bây</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giờ</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hãy</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Áp</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dụng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kiến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thức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trên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cho</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một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sản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phẩm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thực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tế</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Phân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tích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trang</a:t>
            </a:r>
            <a:r>
              <a:rPr lang="en-US" sz="3600" dirty="0">
                <a:latin typeface="Quattrocento Sans"/>
                <a:ea typeface="Quattrocento Sans"/>
                <a:cs typeface="Quattrocento Sans"/>
                <a:sym typeface="Quattrocento Sans"/>
              </a:rPr>
              <a:t> web </a:t>
            </a:r>
            <a:r>
              <a:rPr lang="en-US" sz="3600" dirty="0" err="1">
                <a:latin typeface="Quattrocento Sans"/>
                <a:ea typeface="Quattrocento Sans"/>
                <a:cs typeface="Quattrocento Sans"/>
                <a:sym typeface="Quattrocento Sans"/>
              </a:rPr>
              <a:t>ngân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hàng</a:t>
            </a:r>
            <a:r>
              <a:rPr lang="en-US" sz="3600" dirty="0">
                <a:latin typeface="Quattrocento Sans"/>
                <a:ea typeface="Quattrocento Sans"/>
                <a:cs typeface="Quattrocento Sans"/>
                <a:sym typeface="Quattrocento Sans"/>
              </a:rPr>
              <a:t> </a:t>
            </a:r>
            <a:r>
              <a:rPr lang="en-US" sz="3600" dirty="0">
                <a:solidFill>
                  <a:srgbClr val="1155CC"/>
                </a:solidFill>
                <a:latin typeface="Quattrocento Sans"/>
                <a:ea typeface="Quattrocento Sans"/>
                <a:cs typeface="Quattrocento Sans"/>
                <a:sym typeface="Quattrocento Sans"/>
              </a:rPr>
              <a:t>http://demo.guru99.com/V4</a:t>
            </a:r>
            <a:endParaRPr sz="3600" dirty="0">
              <a:solidFill>
                <a:srgbClr val="1155CC"/>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endParaRPr sz="3600" dirty="0">
              <a:latin typeface="Quattrocento Sans"/>
              <a:ea typeface="Quattrocento Sans"/>
              <a:cs typeface="Quattrocento Sans"/>
              <a:sym typeface="Quattrocento Sans"/>
            </a:endParaRPr>
          </a:p>
          <a:p>
            <a:pPr marL="0" lvl="0" indent="0" algn="l" rtl="0">
              <a:spcBef>
                <a:spcPts val="0"/>
              </a:spcBef>
              <a:spcAft>
                <a:spcPts val="0"/>
              </a:spcAft>
              <a:buNone/>
            </a:pPr>
            <a:r>
              <a:rPr lang="en-US" sz="3600" i="1" dirty="0" err="1">
                <a:latin typeface="Quattrocento Sans"/>
                <a:ea typeface="Quattrocento Sans"/>
                <a:cs typeface="Quattrocento Sans"/>
                <a:sym typeface="Quattrocento Sans"/>
              </a:rPr>
              <a:t>Chú</a:t>
            </a:r>
            <a:r>
              <a:rPr lang="en-US" sz="3600" i="1" dirty="0">
                <a:latin typeface="Quattrocento Sans"/>
                <a:ea typeface="Quattrocento Sans"/>
                <a:cs typeface="Quattrocento Sans"/>
                <a:sym typeface="Quattrocento Sans"/>
              </a:rPr>
              <a:t> ý: </a:t>
            </a:r>
            <a:r>
              <a:rPr lang="en-US" sz="3600" i="1" dirty="0" err="1">
                <a:latin typeface="Quattrocento Sans"/>
                <a:ea typeface="Quattrocento Sans"/>
                <a:cs typeface="Quattrocento Sans"/>
                <a:sym typeface="Quattrocento Sans"/>
              </a:rPr>
              <a:t>Bạn</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nên</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xem</a:t>
            </a:r>
            <a:r>
              <a:rPr lang="en-US" sz="3600" i="1" dirty="0">
                <a:latin typeface="Quattrocento Sans"/>
                <a:ea typeface="Quattrocento Sans"/>
                <a:cs typeface="Quattrocento Sans"/>
                <a:sym typeface="Quattrocento Sans"/>
              </a:rPr>
              <a:t> qua </a:t>
            </a:r>
            <a:r>
              <a:rPr lang="en-US" sz="3600" i="1" dirty="0" err="1">
                <a:latin typeface="Quattrocento Sans"/>
                <a:ea typeface="Quattrocento Sans"/>
                <a:cs typeface="Quattrocento Sans"/>
                <a:sym typeface="Quattrocento Sans"/>
              </a:rPr>
              <a:t>trang</a:t>
            </a:r>
            <a:r>
              <a:rPr lang="en-US" sz="3600" i="1" dirty="0">
                <a:latin typeface="Quattrocento Sans"/>
                <a:ea typeface="Quattrocento Sans"/>
                <a:cs typeface="Quattrocento Sans"/>
                <a:sym typeface="Quattrocento Sans"/>
              </a:rPr>
              <a:t> web </a:t>
            </a:r>
            <a:r>
              <a:rPr lang="en-US" sz="3600" i="1" dirty="0" err="1">
                <a:latin typeface="Quattrocento Sans"/>
                <a:ea typeface="Quattrocento Sans"/>
                <a:cs typeface="Quattrocento Sans"/>
                <a:sym typeface="Quattrocento Sans"/>
              </a:rPr>
              <a:t>này</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để</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giúp</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bạn</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hiểu</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tất</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cả</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các</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tính</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năng</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của</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trang</a:t>
            </a:r>
            <a:r>
              <a:rPr lang="en-US" sz="3600" i="1" dirty="0">
                <a:latin typeface="Quattrocento Sans"/>
                <a:ea typeface="Quattrocento Sans"/>
                <a:cs typeface="Quattrocento Sans"/>
                <a:sym typeface="Quattrocento Sans"/>
              </a:rPr>
              <a:t> web </a:t>
            </a:r>
            <a:r>
              <a:rPr lang="en-US" sz="3600" i="1" dirty="0" err="1">
                <a:latin typeface="Quattrocento Sans"/>
                <a:ea typeface="Quattrocento Sans"/>
                <a:cs typeface="Quattrocento Sans"/>
                <a:sym typeface="Quattrocento Sans"/>
              </a:rPr>
              <a:t>cũng</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như</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cách</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sử</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dụng</a:t>
            </a:r>
            <a:r>
              <a:rPr lang="en-US" sz="3600" i="1" dirty="0">
                <a:latin typeface="Quattrocento Sans"/>
                <a:ea typeface="Quattrocento Sans"/>
                <a:cs typeface="Quattrocento Sans"/>
                <a:sym typeface="Quattrocento Sans"/>
              </a:rPr>
              <a:t> </a:t>
            </a:r>
            <a:r>
              <a:rPr lang="en-US" sz="3600" i="1" dirty="0" err="1">
                <a:latin typeface="Quattrocento Sans"/>
                <a:ea typeface="Quattrocento Sans"/>
                <a:cs typeface="Quattrocento Sans"/>
                <a:sym typeface="Quattrocento Sans"/>
              </a:rPr>
              <a:t>nó</a:t>
            </a:r>
            <a:r>
              <a:rPr lang="en-US" sz="3600" i="1" dirty="0">
                <a:latin typeface="Quattrocento Sans"/>
                <a:ea typeface="Quattrocento Sans"/>
                <a:cs typeface="Quattrocento Sans"/>
                <a:sym typeface="Quattrocento Sans"/>
              </a:rPr>
              <a:t>.</a:t>
            </a:r>
            <a:endParaRPr sz="3600" i="1" dirty="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anim calcmode="lin" valueType="num">
                                      <p:cBhvr additive="base">
                                        <p:cTn id="7" dur="1000"/>
                                        <p:tgtEl>
                                          <p:spTgt spid="30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3">
                                            <p:txEl>
                                              <p:pRg st="1" end="1"/>
                                            </p:txEl>
                                          </p:spTgt>
                                        </p:tgtEl>
                                        <p:attrNameLst>
                                          <p:attrName>style.visibility</p:attrName>
                                        </p:attrNameLst>
                                      </p:cBhvr>
                                      <p:to>
                                        <p:strVal val="visible"/>
                                      </p:to>
                                    </p:set>
                                    <p:anim calcmode="lin" valueType="num">
                                      <p:cBhvr additive="base">
                                        <p:cTn id="12" dur="1000"/>
                                        <p:tgtEl>
                                          <p:spTgt spid="30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3">
                                            <p:txEl>
                                              <p:pRg st="2" end="2"/>
                                            </p:txEl>
                                          </p:spTgt>
                                        </p:tgtEl>
                                        <p:attrNameLst>
                                          <p:attrName>style.visibility</p:attrName>
                                        </p:attrNameLst>
                                      </p:cBhvr>
                                      <p:to>
                                        <p:strVal val="visible"/>
                                      </p:to>
                                    </p:set>
                                    <p:anim calcmode="lin" valueType="num">
                                      <p:cBhvr additive="base">
                                        <p:cTn id="17" dur="1000"/>
                                        <p:tgtEl>
                                          <p:spTgt spid="30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16f0f54a95_0_18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09" name="Google Shape;309;g116f0f54a95_0_189"/>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Chiến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lược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là</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một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bước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quan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trọng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trong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việc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lập</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một</a:t>
            </a:r>
            <a:r>
              <a:rPr lang="en-US" sz="3600" dirty="0">
                <a:latin typeface="Quattrocento Sans"/>
                <a:ea typeface="Quattrocento Sans"/>
                <a:cs typeface="Quattrocento Sans"/>
                <a:sym typeface="Quattrocento Sans"/>
              </a:rPr>
              <a:t> test plan. </a:t>
            </a:r>
            <a:r>
              <a:rPr lang="en-US" sz="3600" dirty="0" err="1">
                <a:latin typeface="Quattrocento Sans"/>
                <a:ea typeface="Quattrocento Sans"/>
                <a:cs typeface="Quattrocento Sans"/>
                <a:sym typeface="Quattrocento Sans"/>
              </a:rPr>
              <a:t>Tài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liệu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chiến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lược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là</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tài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liệu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cấp</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cao</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thường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được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phát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triển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bởi</a:t>
            </a:r>
            <a:r>
              <a:rPr lang="en-US" sz="3600" dirty="0">
                <a:latin typeface="Quattrocento Sans"/>
                <a:ea typeface="Quattrocento Sans"/>
                <a:cs typeface="Quattrocento Sans"/>
                <a:sym typeface="Quattrocento Sans"/>
              </a:rPr>
              <a:t> Test Manager. </a:t>
            </a:r>
            <a:r>
              <a:rPr lang="en-US" sz="3600" dirty="0" err="1">
                <a:latin typeface="Quattrocento Sans"/>
                <a:ea typeface="Quattrocento Sans"/>
                <a:cs typeface="Quattrocento Sans"/>
                <a:sym typeface="Quattrocento Sans"/>
              </a:rPr>
              <a:t>Tài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liệu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này</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xác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định</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Mục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tiêu</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của</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dự</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án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và</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các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phương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tiện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để</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đạt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được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chúng</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Xác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định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nỗ</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lực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và</a:t>
            </a:r>
            <a:r>
              <a:rPr lang="en-US" sz="3600" dirty="0">
                <a:solidFill>
                  <a:schemeClr val="dk1"/>
                </a:solidFill>
                <a:latin typeface="Quattrocento Sans"/>
                <a:ea typeface="Quattrocento Sans"/>
                <a:cs typeface="Quattrocento Sans"/>
                <a:sym typeface="Quattrocento Sans"/>
              </a:rPr>
              <a:t> chi </a:t>
            </a:r>
            <a:r>
              <a:rPr lang="en-US" sz="3600" dirty="0" err="1">
                <a:solidFill>
                  <a:schemeClr val="dk1"/>
                </a:solidFill>
                <a:latin typeface="Quattrocento Sans"/>
                <a:ea typeface="Quattrocento Sans"/>
                <a:cs typeface="Quattrocento Sans"/>
                <a:sym typeface="Quattrocento Sans"/>
              </a:rPr>
              <a:t>phí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endParaRPr sz="3600" dirty="0">
              <a:solidFill>
                <a:schemeClr val="dk1"/>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310" name="Google Shape;310;g116f0f54a95_0_189"/>
          <p:cNvSpPr txBox="1"/>
          <p:nvPr/>
        </p:nvSpPr>
        <p:spPr>
          <a:xfrm>
            <a:off x="609698" y="762138"/>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Thiết kế chiến lược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anim calcmode="lin" valueType="num">
                                      <p:cBhvr additive="base">
                                        <p:cTn id="7" dur="1000"/>
                                        <p:tgtEl>
                                          <p:spTgt spid="30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9">
                                            <p:txEl>
                                              <p:pRg st="1" end="1"/>
                                            </p:txEl>
                                          </p:spTgt>
                                        </p:tgtEl>
                                        <p:attrNameLst>
                                          <p:attrName>style.visibility</p:attrName>
                                        </p:attrNameLst>
                                      </p:cBhvr>
                                      <p:to>
                                        <p:strVal val="visible"/>
                                      </p:to>
                                    </p:set>
                                    <p:anim calcmode="lin" valueType="num">
                                      <p:cBhvr additive="base">
                                        <p:cTn id="12" dur="1000"/>
                                        <p:tgtEl>
                                          <p:spTgt spid="30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9">
                                            <p:txEl>
                                              <p:pRg st="2" end="2"/>
                                            </p:txEl>
                                          </p:spTgt>
                                        </p:tgtEl>
                                        <p:attrNameLst>
                                          <p:attrName>style.visibility</p:attrName>
                                        </p:attrNameLst>
                                      </p:cBhvr>
                                      <p:to>
                                        <p:strVal val="visible"/>
                                      </p:to>
                                    </p:set>
                                    <p:anim calcmode="lin" valueType="num">
                                      <p:cBhvr additive="base">
                                        <p:cTn id="17" dur="1000"/>
                                        <p:tgtEl>
                                          <p:spTgt spid="30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09">
                                            <p:txEl>
                                              <p:pRg st="3" end="3"/>
                                            </p:txEl>
                                          </p:spTgt>
                                        </p:tgtEl>
                                        <p:attrNameLst>
                                          <p:attrName>style.visibility</p:attrName>
                                        </p:attrNameLst>
                                      </p:cBhvr>
                                      <p:to>
                                        <p:strVal val="visible"/>
                                      </p:to>
                                    </p:set>
                                    <p:anim calcmode="lin" valueType="num">
                                      <p:cBhvr additive="base">
                                        <p:cTn id="22" dur="1000"/>
                                        <p:tgtEl>
                                          <p:spTgt spid="309">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16f0f54a95_0_19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16" name="Google Shape;316;g116f0f54a95_0_197"/>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Ở </a:t>
            </a:r>
            <a:r>
              <a:rPr lang="en-US" sz="3500" b="1" dirty="0" err="1">
                <a:latin typeface="Quattrocento Sans"/>
                <a:ea typeface="Quattrocento Sans"/>
                <a:cs typeface="Quattrocento Sans"/>
                <a:sym typeface="Quattrocento Sans"/>
              </a:rPr>
              <a:t>ví</a:t>
            </a:r>
            <a:r>
              <a:rPr lang="en-US" sz="3500" b="1" dirty="0">
                <a:latin typeface="Quattrocento Sans"/>
                <a:ea typeface="Quattrocento Sans"/>
                <a:cs typeface="Quattrocento Sans"/>
                <a:sym typeface="Quattrocento Sans"/>
              </a:rPr>
              <a:t> </a:t>
            </a:r>
            <a:r>
              <a:rPr lang="en-US" sz="3500" b="1" dirty="0" err="1">
                <a:latin typeface="Quattrocento Sans"/>
                <a:ea typeface="Quattrocento Sans"/>
                <a:cs typeface="Quattrocento Sans"/>
                <a:sym typeface="Quattrocento Sans"/>
              </a:rPr>
              <a:t>dụ</a:t>
            </a:r>
            <a:r>
              <a:rPr lang="en-US" sz="3500" b="1" dirty="0">
                <a:latin typeface="Quattrocento Sans"/>
                <a:ea typeface="Quattrocento Sans"/>
                <a:cs typeface="Quattrocento Sans"/>
                <a:sym typeface="Quattrocento Sans"/>
              </a:rPr>
              <a:t> </a:t>
            </a:r>
            <a:r>
              <a:rPr lang="en-US" sz="3500" b="1" dirty="0" err="1">
                <a:latin typeface="Quattrocento Sans"/>
                <a:ea typeface="Quattrocento Sans"/>
                <a:cs typeface="Quattrocento Sans"/>
                <a:sym typeface="Quattrocento Sans"/>
              </a:rPr>
              <a:t>phần</a:t>
            </a:r>
            <a:r>
              <a:rPr lang="en-US" sz="3500" b="1" dirty="0">
                <a:latin typeface="Quattrocento Sans"/>
                <a:ea typeface="Quattrocento Sans"/>
                <a:cs typeface="Quattrocento Sans"/>
                <a:sym typeface="Quattrocento Sans"/>
              </a:rPr>
              <a:t> </a:t>
            </a:r>
            <a:r>
              <a:rPr lang="en-US" sz="3500" b="1" dirty="0" err="1">
                <a:latin typeface="Quattrocento Sans"/>
                <a:ea typeface="Quattrocento Sans"/>
                <a:cs typeface="Quattrocento Sans"/>
                <a:sym typeface="Quattrocento Sans"/>
              </a:rPr>
              <a:t>phân</a:t>
            </a:r>
            <a:r>
              <a:rPr lang="en-US" sz="3500" b="1" dirty="0">
                <a:latin typeface="Quattrocento Sans"/>
                <a:ea typeface="Quattrocento Sans"/>
                <a:cs typeface="Quattrocento Sans"/>
                <a:sym typeface="Quattrocento Sans"/>
              </a:rPr>
              <a:t> </a:t>
            </a:r>
            <a:r>
              <a:rPr lang="en-US" sz="3500" b="1" dirty="0" err="1">
                <a:latin typeface="Quattrocento Sans"/>
                <a:ea typeface="Quattrocento Sans"/>
                <a:cs typeface="Quattrocento Sans"/>
                <a:sym typeface="Quattrocento Sans"/>
              </a:rPr>
              <a:t>tích</a:t>
            </a:r>
            <a:r>
              <a:rPr lang="en-US" sz="3500" b="1" dirty="0">
                <a:latin typeface="Quattrocento Sans"/>
                <a:ea typeface="Quattrocento Sans"/>
                <a:cs typeface="Quattrocento Sans"/>
                <a:sym typeface="Quattrocento Sans"/>
              </a:rPr>
              <a:t> </a:t>
            </a:r>
            <a:r>
              <a:rPr lang="en-US" sz="3500" b="1" dirty="0" err="1">
                <a:latin typeface="Quattrocento Sans"/>
                <a:ea typeface="Quattrocento Sans"/>
                <a:cs typeface="Quattrocento Sans"/>
                <a:sym typeface="Quattrocento Sans"/>
              </a:rPr>
              <a:t>sản</a:t>
            </a:r>
            <a:r>
              <a:rPr lang="en-US" sz="3500" b="1" dirty="0">
                <a:latin typeface="Quattrocento Sans"/>
                <a:ea typeface="Quattrocento Sans"/>
                <a:cs typeface="Quattrocento Sans"/>
                <a:sym typeface="Quattrocento Sans"/>
              </a:rPr>
              <a:t> </a:t>
            </a:r>
            <a:r>
              <a:rPr lang="en-US" sz="3500" b="1" dirty="0" err="1">
                <a:latin typeface="Quattrocento Sans"/>
                <a:ea typeface="Quattrocento Sans"/>
                <a:cs typeface="Quattrocento Sans"/>
                <a:sym typeface="Quattrocento Sans"/>
              </a:rPr>
              <a:t>phẩm</a:t>
            </a:r>
            <a:r>
              <a:rPr lang="en-US" sz="3500" b="1" dirty="0">
                <a:latin typeface="Quattrocento Sans"/>
                <a:ea typeface="Quattrocento Sans"/>
                <a:cs typeface="Quattrocento Sans"/>
                <a:sym typeface="Quattrocento Sans"/>
              </a:rPr>
              <a:t> web </a:t>
            </a:r>
            <a:r>
              <a:rPr lang="en-US" sz="3500" b="1" dirty="0" err="1">
                <a:latin typeface="Quattrocento Sans"/>
                <a:ea typeface="Quattrocento Sans"/>
                <a:cs typeface="Quattrocento Sans"/>
                <a:sym typeface="Quattrocento Sans"/>
              </a:rPr>
              <a:t>ngân</a:t>
            </a:r>
            <a:r>
              <a:rPr lang="en-US" sz="3500" b="1" dirty="0">
                <a:latin typeface="Quattrocento Sans"/>
                <a:ea typeface="Quattrocento Sans"/>
                <a:cs typeface="Quattrocento Sans"/>
                <a:sym typeface="Quattrocento Sans"/>
              </a:rPr>
              <a:t> </a:t>
            </a:r>
            <a:r>
              <a:rPr lang="en-US" sz="3500" b="1" dirty="0" err="1">
                <a:latin typeface="Quattrocento Sans"/>
                <a:ea typeface="Quattrocento Sans"/>
                <a:cs typeface="Quattrocento Sans"/>
                <a:sym typeface="Quattrocento Sans"/>
              </a:rPr>
              <a:t>hàng</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Bạn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nên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làm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theo</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các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bước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dưới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đây</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để</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thiết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kế</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chiến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lược</a:t>
            </a:r>
            <a:r>
              <a:rPr lang="en-US" sz="3500" dirty="0">
                <a:latin typeface="Quattrocento Sans"/>
                <a:ea typeface="Quattrocento Sans"/>
                <a:cs typeface="Quattrocento Sans"/>
                <a:sym typeface="Quattrocento Sans"/>
              </a:rPr>
              <a:t>:</a:t>
            </a:r>
            <a:endParaRPr sz="3500" dirty="0">
              <a:latin typeface="Quattrocento Sans"/>
              <a:ea typeface="Quattrocento Sans"/>
              <a:cs typeface="Quattrocento Sans"/>
              <a:sym typeface="Quattrocento Sans"/>
            </a:endParaRPr>
          </a:p>
          <a:p>
            <a:pPr marL="1600200" lvl="3" indent="-336550" algn="l" rtl="0">
              <a:spcBef>
                <a:spcPts val="0"/>
              </a:spcBef>
              <a:spcAft>
                <a:spcPts val="0"/>
              </a:spcAft>
              <a:buClr>
                <a:srgbClr val="FF5A33"/>
              </a:buClr>
              <a:buSzPts val="3500"/>
              <a:buFont typeface="Quattrocento Sans"/>
              <a:buChar char="✔"/>
            </a:pPr>
            <a:r>
              <a:rPr lang="en-US" sz="3500" dirty="0" err="1">
                <a:latin typeface="Quattrocento Sans"/>
                <a:ea typeface="Quattrocento Sans"/>
                <a:cs typeface="Quattrocento Sans"/>
                <a:sym typeface="Quattrocento Sans"/>
              </a:rPr>
              <a:t>Bước</a:t>
            </a:r>
            <a:r>
              <a:rPr lang="en-US" sz="3500" dirty="0">
                <a:latin typeface="Quattrocento Sans"/>
                <a:ea typeface="Quattrocento Sans"/>
                <a:cs typeface="Quattrocento Sans"/>
                <a:sym typeface="Quattrocento Sans"/>
              </a:rPr>
              <a:t> 1: </a:t>
            </a:r>
            <a:r>
              <a:rPr lang="en-US" sz="3500" dirty="0" err="1">
                <a:latin typeface="Quattrocento Sans"/>
                <a:ea typeface="Quattrocento Sans"/>
                <a:cs typeface="Quattrocento Sans"/>
                <a:sym typeface="Quattrocento Sans"/>
              </a:rPr>
              <a:t>Xác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định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phạm</a:t>
            </a:r>
            <a:r>
              <a:rPr lang="en-US" sz="3500" dirty="0">
                <a:latin typeface="Quattrocento Sans"/>
                <a:ea typeface="Quattrocento Sans"/>
                <a:cs typeface="Quattrocento Sans"/>
                <a:sym typeface="Quattrocento Sans"/>
              </a:rPr>
              <a:t> vi </a:t>
            </a:r>
            <a:r>
              <a:rPr lang="en-US" sz="3500" dirty="0" err="1">
                <a:latin typeface="Quattrocento Sans"/>
                <a:ea typeface="Quattrocento Sans"/>
                <a:cs typeface="Quattrocento Sans"/>
                <a:sym typeface="Quattrocento Sans"/>
              </a:rPr>
              <a:t>kiểm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thử</a:t>
            </a:r>
            <a:endParaRPr sz="3500" dirty="0">
              <a:latin typeface="Quattrocento Sans"/>
              <a:ea typeface="Quattrocento Sans"/>
              <a:cs typeface="Quattrocento Sans"/>
              <a:sym typeface="Quattrocento Sans"/>
            </a:endParaRPr>
          </a:p>
          <a:p>
            <a:pPr marL="1600200" lvl="3" indent="-336550" algn="l" rtl="0">
              <a:spcBef>
                <a:spcPts val="0"/>
              </a:spcBef>
              <a:spcAft>
                <a:spcPts val="0"/>
              </a:spcAft>
              <a:buClr>
                <a:srgbClr val="FF5A33"/>
              </a:buClr>
              <a:buSzPts val="3500"/>
              <a:buFont typeface="Quattrocento Sans"/>
              <a:buChar char="✔"/>
            </a:pPr>
            <a:r>
              <a:rPr lang="en-US" sz="3500" dirty="0" err="1">
                <a:latin typeface="Quattrocento Sans"/>
                <a:ea typeface="Quattrocento Sans"/>
                <a:cs typeface="Quattrocento Sans"/>
                <a:sym typeface="Quattrocento Sans"/>
              </a:rPr>
              <a:t>Bước</a:t>
            </a:r>
            <a:r>
              <a:rPr lang="en-US" sz="3500" dirty="0">
                <a:latin typeface="Quattrocento Sans"/>
                <a:ea typeface="Quattrocento Sans"/>
                <a:cs typeface="Quattrocento Sans"/>
                <a:sym typeface="Quattrocento Sans"/>
              </a:rPr>
              <a:t> 2: </a:t>
            </a:r>
            <a:r>
              <a:rPr lang="en-US" sz="3500" dirty="0" err="1">
                <a:latin typeface="Quattrocento Sans"/>
                <a:ea typeface="Quattrocento Sans"/>
                <a:cs typeface="Quattrocento Sans"/>
                <a:sym typeface="Quattrocento Sans"/>
              </a:rPr>
              <a:t>Xác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định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loại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kiểm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thử</a:t>
            </a:r>
            <a:endParaRPr sz="3500" dirty="0">
              <a:latin typeface="Quattrocento Sans"/>
              <a:ea typeface="Quattrocento Sans"/>
              <a:cs typeface="Quattrocento Sans"/>
              <a:sym typeface="Quattrocento Sans"/>
            </a:endParaRPr>
          </a:p>
          <a:p>
            <a:pPr marL="1600200" lvl="3" indent="-336550" algn="l" rtl="0">
              <a:spcBef>
                <a:spcPts val="0"/>
              </a:spcBef>
              <a:spcAft>
                <a:spcPts val="0"/>
              </a:spcAft>
              <a:buClr>
                <a:srgbClr val="FF5A33"/>
              </a:buClr>
              <a:buSzPts val="3500"/>
              <a:buFont typeface="Quattrocento Sans"/>
              <a:buChar char="✔"/>
            </a:pPr>
            <a:r>
              <a:rPr lang="en-US" sz="3500" dirty="0" err="1">
                <a:latin typeface="Quattrocento Sans"/>
                <a:ea typeface="Quattrocento Sans"/>
                <a:cs typeface="Quattrocento Sans"/>
                <a:sym typeface="Quattrocento Sans"/>
              </a:rPr>
              <a:t>Bước</a:t>
            </a:r>
            <a:r>
              <a:rPr lang="en-US" sz="3500" dirty="0">
                <a:latin typeface="Quattrocento Sans"/>
                <a:ea typeface="Quattrocento Sans"/>
                <a:cs typeface="Quattrocento Sans"/>
                <a:sym typeface="Quattrocento Sans"/>
              </a:rPr>
              <a:t> 3: </a:t>
            </a:r>
            <a:r>
              <a:rPr lang="en-US" sz="3500" dirty="0" err="1">
                <a:latin typeface="Quattrocento Sans"/>
                <a:ea typeface="Quattrocento Sans"/>
                <a:cs typeface="Quattrocento Sans"/>
                <a:sym typeface="Quattrocento Sans"/>
              </a:rPr>
              <a:t>Tài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liệu</a:t>
            </a:r>
            <a:r>
              <a:rPr lang="en-US" sz="3500" dirty="0">
                <a:latin typeface="Quattrocento Sans"/>
                <a:ea typeface="Quattrocento Sans"/>
                <a:cs typeface="Quattrocento Sans"/>
                <a:sym typeface="Quattrocento Sans"/>
              </a:rPr>
              <a:t> (document) </a:t>
            </a:r>
            <a:r>
              <a:rPr lang="en-US" sz="3500" dirty="0" err="1">
                <a:latin typeface="Quattrocento Sans"/>
                <a:ea typeface="Quattrocento Sans"/>
                <a:cs typeface="Quattrocento Sans"/>
                <a:sym typeface="Quattrocento Sans"/>
              </a:rPr>
              <a:t>về</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rủi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ro</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và</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vấn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đề</a:t>
            </a:r>
            <a:endParaRPr sz="3500" dirty="0">
              <a:latin typeface="Quattrocento Sans"/>
              <a:ea typeface="Quattrocento Sans"/>
              <a:cs typeface="Quattrocento Sans"/>
              <a:sym typeface="Quattrocento Sans"/>
            </a:endParaRPr>
          </a:p>
          <a:p>
            <a:pPr marL="1600200" lvl="3" indent="-336550" algn="l" rtl="0">
              <a:spcBef>
                <a:spcPts val="0"/>
              </a:spcBef>
              <a:spcAft>
                <a:spcPts val="0"/>
              </a:spcAft>
              <a:buClr>
                <a:srgbClr val="FF5A33"/>
              </a:buClr>
              <a:buSzPts val="3500"/>
              <a:buFont typeface="Quattrocento Sans"/>
              <a:buChar char="✔"/>
            </a:pPr>
            <a:r>
              <a:rPr lang="en-US" sz="3500" dirty="0" err="1">
                <a:latin typeface="Quattrocento Sans"/>
                <a:ea typeface="Quattrocento Sans"/>
                <a:cs typeface="Quattrocento Sans"/>
                <a:sym typeface="Quattrocento Sans"/>
              </a:rPr>
              <a:t>Bước</a:t>
            </a:r>
            <a:r>
              <a:rPr lang="en-US" sz="3500" dirty="0">
                <a:latin typeface="Quattrocento Sans"/>
                <a:ea typeface="Quattrocento Sans"/>
                <a:cs typeface="Quattrocento Sans"/>
                <a:sym typeface="Quattrocento Sans"/>
              </a:rPr>
              <a:t> 4: Tạo test logistics</a:t>
            </a:r>
            <a:endParaRPr sz="3500" dirty="0">
              <a:solidFill>
                <a:srgbClr val="222222"/>
              </a:solidFill>
              <a:highlight>
                <a:schemeClr val="lt1"/>
              </a:highlight>
              <a:latin typeface="Quattrocento Sans"/>
              <a:ea typeface="Quattrocento Sans"/>
              <a:cs typeface="Quattrocento Sans"/>
              <a:sym typeface="Quattrocento Sans"/>
            </a:endParaRPr>
          </a:p>
        </p:txBody>
      </p:sp>
      <p:sp>
        <p:nvSpPr>
          <p:cNvPr id="317" name="Google Shape;317;g116f0f54a95_0_197"/>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Thiết kế chiến lược kiểm thử</a:t>
            </a:r>
            <a:endParaRPr sz="4000">
              <a:solidFill>
                <a:srgbClr val="333333"/>
              </a:solidFill>
              <a:latin typeface="Quattrocento Sans"/>
              <a:ea typeface="Quattrocento Sans"/>
              <a:cs typeface="Quattrocento Sans"/>
              <a:sym typeface="Quattrocento Sans"/>
            </a:endParaRPr>
          </a:p>
        </p:txBody>
      </p:sp>
      <p:pic>
        <p:nvPicPr>
          <p:cNvPr id="318" name="Google Shape;318;g116f0f54a95_0_197"/>
          <p:cNvPicPr preferRelativeResize="0"/>
          <p:nvPr/>
        </p:nvPicPr>
        <p:blipFill>
          <a:blip r:embed="rId3">
            <a:alphaModFix/>
          </a:blip>
          <a:stretch>
            <a:fillRect/>
          </a:stretch>
        </p:blipFill>
        <p:spPr>
          <a:xfrm>
            <a:off x="2575705" y="6061075"/>
            <a:ext cx="7648575" cy="1362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 calcmode="lin" valueType="num">
                                      <p:cBhvr additive="base">
                                        <p:cTn id="7" dur="1000"/>
                                        <p:tgtEl>
                                          <p:spTgt spid="31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 calcmode="lin" valueType="num">
                                      <p:cBhvr additive="base">
                                        <p:cTn id="12" dur="1000"/>
                                        <p:tgtEl>
                                          <p:spTgt spid="31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 calcmode="lin" valueType="num">
                                      <p:cBhvr additive="base">
                                        <p:cTn id="17" dur="1000"/>
                                        <p:tgtEl>
                                          <p:spTgt spid="31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16">
                                            <p:txEl>
                                              <p:pRg st="3" end="3"/>
                                            </p:txEl>
                                          </p:spTgt>
                                        </p:tgtEl>
                                        <p:attrNameLst>
                                          <p:attrName>style.visibility</p:attrName>
                                        </p:attrNameLst>
                                      </p:cBhvr>
                                      <p:to>
                                        <p:strVal val="visible"/>
                                      </p:to>
                                    </p:set>
                                    <p:anim calcmode="lin" valueType="num">
                                      <p:cBhvr additive="base">
                                        <p:cTn id="22" dur="1000"/>
                                        <p:tgtEl>
                                          <p:spTgt spid="31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16">
                                            <p:txEl>
                                              <p:pRg st="4" end="4"/>
                                            </p:txEl>
                                          </p:spTgt>
                                        </p:tgtEl>
                                        <p:attrNameLst>
                                          <p:attrName>style.visibility</p:attrName>
                                        </p:attrNameLst>
                                      </p:cBhvr>
                                      <p:to>
                                        <p:strVal val="visible"/>
                                      </p:to>
                                    </p:set>
                                    <p:anim calcmode="lin" valueType="num">
                                      <p:cBhvr additive="base">
                                        <p:cTn id="27" dur="1000"/>
                                        <p:tgtEl>
                                          <p:spTgt spid="316">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16f0f54a95_0_2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24" name="Google Shape;324;g116f0f54a95_0_216"/>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Các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thành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phần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của</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hệ</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thống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sẽ</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được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phần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cứng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phần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mềm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phần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mềm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trung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gian</a:t>
            </a:r>
            <a:r>
              <a:rPr lang="en-US" sz="3600" dirty="0">
                <a:latin typeface="Quattrocento Sans"/>
                <a:ea typeface="Quattrocento Sans"/>
                <a:cs typeface="Quattrocento Sans"/>
                <a:sym typeface="Quattrocento Sans"/>
              </a:rPr>
              <a:t>, v.v.) </a:t>
            </a:r>
            <a:r>
              <a:rPr lang="en-US" sz="3600" dirty="0" err="1">
                <a:latin typeface="Quattrocento Sans"/>
                <a:ea typeface="Quattrocento Sans"/>
                <a:cs typeface="Quattrocento Sans"/>
                <a:sym typeface="Quattrocento Sans"/>
              </a:rPr>
              <a:t>được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định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nghĩa</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là</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trong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phạm</a:t>
            </a:r>
            <a:r>
              <a:rPr lang="en-US" sz="3600" dirty="0">
                <a:latin typeface="Quattrocento Sans"/>
                <a:ea typeface="Quattrocento Sans"/>
                <a:cs typeface="Quattrocento Sans"/>
                <a:sym typeface="Quattrocento Sans"/>
              </a:rPr>
              <a:t> vi”</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Các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thành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phần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của</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hệ</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thống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sẽ</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không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được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cũng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cần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được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xác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định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rõ</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ràng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là</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nằm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ngoài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phạm</a:t>
            </a:r>
            <a:r>
              <a:rPr lang="en-US" sz="3600" dirty="0">
                <a:latin typeface="Quattrocento Sans"/>
                <a:ea typeface="Quattrocento Sans"/>
                <a:cs typeface="Quattrocento Sans"/>
                <a:sym typeface="Quattrocento Sans"/>
              </a:rPr>
              <a:t> vi”</a:t>
            </a:r>
            <a:endParaRPr sz="3600" dirty="0">
              <a:solidFill>
                <a:srgbClr val="222222"/>
              </a:solidFill>
              <a:highlight>
                <a:schemeClr val="lt1"/>
              </a:highlight>
              <a:latin typeface="Quattrocento Sans"/>
              <a:ea typeface="Quattrocento Sans"/>
              <a:cs typeface="Quattrocento Sans"/>
              <a:sym typeface="Quattrocento Sans"/>
            </a:endParaRPr>
          </a:p>
        </p:txBody>
      </p:sp>
      <p:sp>
        <p:nvSpPr>
          <p:cNvPr id="325" name="Google Shape;325;g116f0f54a95_0_216"/>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1: Xác định phạm vi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anim calcmode="lin" valueType="num">
                                      <p:cBhvr additive="base">
                                        <p:cTn id="7" dur="1000"/>
                                        <p:tgtEl>
                                          <p:spTgt spid="32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4">
                                            <p:txEl>
                                              <p:pRg st="1" end="1"/>
                                            </p:txEl>
                                          </p:spTgt>
                                        </p:tgtEl>
                                        <p:attrNameLst>
                                          <p:attrName>style.visibility</p:attrName>
                                        </p:attrNameLst>
                                      </p:cBhvr>
                                      <p:to>
                                        <p:strVal val="visible"/>
                                      </p:to>
                                    </p:set>
                                    <p:anim calcmode="lin" valueType="num">
                                      <p:cBhvr additive="base">
                                        <p:cTn id="12" dur="1000"/>
                                        <p:tgtEl>
                                          <p:spTgt spid="32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16f0f54a95_0_2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31" name="Google Shape;331;g116f0f54a95_0_211"/>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phạm vi của dự án kiểm thử của bạn là rất quan trọng đối với tất cả các bên liên quan. Một phạm vi chính xác giúp bạn:</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Cung cấp cho mọi người một sự tự tin và thông tin chính xác về kiểm thử bạn đang làm</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Tất cả các thành viên dự án sẽ có một sự hiểu biết rõ ràng về những gì được kiểm thử và những gì không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anim calcmode="lin" valueType="num">
                                      <p:cBhvr additive="base">
                                        <p:cTn id="7" dur="1000"/>
                                        <p:tgtEl>
                                          <p:spTgt spid="33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1">
                                            <p:txEl>
                                              <p:pRg st="1" end="1"/>
                                            </p:txEl>
                                          </p:spTgt>
                                        </p:tgtEl>
                                        <p:attrNameLst>
                                          <p:attrName>style.visibility</p:attrName>
                                        </p:attrNameLst>
                                      </p:cBhvr>
                                      <p:to>
                                        <p:strVal val="visible"/>
                                      </p:to>
                                    </p:set>
                                    <p:anim calcmode="lin" valueType="num">
                                      <p:cBhvr additive="base">
                                        <p:cTn id="12" dur="1000"/>
                                        <p:tgtEl>
                                          <p:spTgt spid="33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1">
                                            <p:txEl>
                                              <p:pRg st="2" end="2"/>
                                            </p:txEl>
                                          </p:spTgt>
                                        </p:tgtEl>
                                        <p:attrNameLst>
                                          <p:attrName>style.visibility</p:attrName>
                                        </p:attrNameLst>
                                      </p:cBhvr>
                                      <p:to>
                                        <p:strVal val="visible"/>
                                      </p:to>
                                    </p:set>
                                    <p:anim calcmode="lin" valueType="num">
                                      <p:cBhvr additive="base">
                                        <p:cTn id="17" dur="1000"/>
                                        <p:tgtEl>
                                          <p:spTgt spid="33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16f0f54a95_0_23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37" name="Google Shape;337;g116f0f54a95_0_230"/>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Làm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thế</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nào</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để</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bạn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xác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định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phạm</a:t>
            </a:r>
            <a:r>
              <a:rPr lang="en-US" sz="3600" dirty="0">
                <a:solidFill>
                  <a:schemeClr val="dk1"/>
                </a:solidFill>
                <a:latin typeface="Quattrocento Sans"/>
                <a:ea typeface="Quattrocento Sans"/>
                <a:cs typeface="Quattrocento Sans"/>
                <a:sym typeface="Quattrocento Sans"/>
              </a:rPr>
              <a:t> vi </a:t>
            </a:r>
            <a:r>
              <a:rPr lang="en-US" sz="3600" dirty="0" err="1">
                <a:solidFill>
                  <a:schemeClr val="dk1"/>
                </a:solidFill>
                <a:latin typeface="Quattrocento Sans"/>
                <a:ea typeface="Quattrocento Sans"/>
                <a:cs typeface="Quattrocento Sans"/>
                <a:sym typeface="Quattrocento Sans"/>
              </a:rPr>
              <a:t>dự</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án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của</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bạn</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Để</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xác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định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phạm</a:t>
            </a:r>
            <a:r>
              <a:rPr lang="en-US" sz="3600" dirty="0">
                <a:solidFill>
                  <a:schemeClr val="dk1"/>
                </a:solidFill>
                <a:latin typeface="Quattrocento Sans"/>
                <a:ea typeface="Quattrocento Sans"/>
                <a:cs typeface="Quattrocento Sans"/>
                <a:sym typeface="Quattrocento Sans"/>
              </a:rPr>
              <a:t> vi, </a:t>
            </a:r>
            <a:r>
              <a:rPr lang="en-US" sz="3600" dirty="0" err="1">
                <a:solidFill>
                  <a:schemeClr val="dk1"/>
                </a:solidFill>
                <a:latin typeface="Quattrocento Sans"/>
                <a:ea typeface="Quattrocento Sans"/>
                <a:cs typeface="Quattrocento Sans"/>
                <a:sym typeface="Quattrocento Sans"/>
              </a:rPr>
              <a:t>bạn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phải</a:t>
            </a:r>
            <a:r>
              <a:rPr lang="en-US" sz="3600" dirty="0">
                <a:solidFill>
                  <a:schemeClr val="dk1"/>
                </a:solidFill>
                <a:latin typeface="Quattrocento Sans"/>
                <a:ea typeface="Quattrocento Sans"/>
                <a:cs typeface="Quattrocento Sans"/>
                <a:sym typeface="Quattrocento Sans"/>
              </a:rPr>
              <a:t>: </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Lấy</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yêu</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cầu</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khách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hàng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chính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xác</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Xác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định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ngân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sách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dự</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án</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Nắm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rõ</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đặc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kỹ</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thuật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sản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phẩm</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Hiểu</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rõ</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kỹ</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năng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của</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nhóm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của</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bạn</a:t>
            </a:r>
            <a:endParaRPr sz="36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anim calcmode="lin" valueType="num">
                                      <p:cBhvr additive="base">
                                        <p:cTn id="7" dur="1000"/>
                                        <p:tgtEl>
                                          <p:spTgt spid="3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7">
                                            <p:txEl>
                                              <p:pRg st="1" end="1"/>
                                            </p:txEl>
                                          </p:spTgt>
                                        </p:tgtEl>
                                        <p:attrNameLst>
                                          <p:attrName>style.visibility</p:attrName>
                                        </p:attrNameLst>
                                      </p:cBhvr>
                                      <p:to>
                                        <p:strVal val="visible"/>
                                      </p:to>
                                    </p:set>
                                    <p:anim calcmode="lin" valueType="num">
                                      <p:cBhvr additive="base">
                                        <p:cTn id="12" dur="1000"/>
                                        <p:tgtEl>
                                          <p:spTgt spid="3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7">
                                            <p:txEl>
                                              <p:pRg st="2" end="2"/>
                                            </p:txEl>
                                          </p:spTgt>
                                        </p:tgtEl>
                                        <p:attrNameLst>
                                          <p:attrName>style.visibility</p:attrName>
                                        </p:attrNameLst>
                                      </p:cBhvr>
                                      <p:to>
                                        <p:strVal val="visible"/>
                                      </p:to>
                                    </p:set>
                                    <p:anim calcmode="lin" valueType="num">
                                      <p:cBhvr additive="base">
                                        <p:cTn id="17" dur="1000"/>
                                        <p:tgtEl>
                                          <p:spTgt spid="33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37">
                                            <p:txEl>
                                              <p:pRg st="3" end="3"/>
                                            </p:txEl>
                                          </p:spTgt>
                                        </p:tgtEl>
                                        <p:attrNameLst>
                                          <p:attrName>style.visibility</p:attrName>
                                        </p:attrNameLst>
                                      </p:cBhvr>
                                      <p:to>
                                        <p:strVal val="visible"/>
                                      </p:to>
                                    </p:set>
                                    <p:anim calcmode="lin" valueType="num">
                                      <p:cBhvr additive="base">
                                        <p:cTn id="22" dur="1000"/>
                                        <p:tgtEl>
                                          <p:spTgt spid="33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37">
                                            <p:txEl>
                                              <p:pRg st="4" end="4"/>
                                            </p:txEl>
                                          </p:spTgt>
                                        </p:tgtEl>
                                        <p:attrNameLst>
                                          <p:attrName>style.visibility</p:attrName>
                                        </p:attrNameLst>
                                      </p:cBhvr>
                                      <p:to>
                                        <p:strVal val="visible"/>
                                      </p:to>
                                    </p:set>
                                    <p:anim calcmode="lin" valueType="num">
                                      <p:cBhvr additive="base">
                                        <p:cTn id="27" dur="1000"/>
                                        <p:tgtEl>
                                          <p:spTgt spid="33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37">
                                            <p:txEl>
                                              <p:pRg st="5" end="5"/>
                                            </p:txEl>
                                          </p:spTgt>
                                        </p:tgtEl>
                                        <p:attrNameLst>
                                          <p:attrName>style.visibility</p:attrName>
                                        </p:attrNameLst>
                                      </p:cBhvr>
                                      <p:to>
                                        <p:strVal val="visible"/>
                                      </p:to>
                                    </p:set>
                                    <p:anim calcmode="lin" valueType="num">
                                      <p:cBhvr additive="base">
                                        <p:cTn id="32" dur="1000"/>
                                        <p:tgtEl>
                                          <p:spTgt spid="337">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15e76f5ad1_0_1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a:t>
            </a:r>
            <a:endParaRPr/>
          </a:p>
        </p:txBody>
      </p:sp>
      <p:pic>
        <p:nvPicPr>
          <p:cNvPr id="215" name="Google Shape;215;g115e76f5ad1_0_103"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216" name="Google Shape;216;g115e76f5ad1_0_10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7" name="Google Shape;217;g115e76f5ad1_0_10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g115e76f5ad1_0_103"/>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5000"/>
              </a:lnSpc>
              <a:spcBef>
                <a:spcPts val="0"/>
              </a:spcBef>
              <a:spcAft>
                <a:spcPts val="0"/>
              </a:spcAft>
              <a:buClr>
                <a:srgbClr val="333333"/>
              </a:buClr>
              <a:buSzPts val="3700"/>
              <a:buFont typeface="Quattrocento Sans"/>
              <a:buChar char="•"/>
            </a:pPr>
            <a:r>
              <a:rPr lang="en-US" sz="2900" b="1" dirty="0">
                <a:solidFill>
                  <a:srgbClr val="333333"/>
                </a:solidFill>
                <a:latin typeface="Quattrocento Sans"/>
                <a:ea typeface="Quattrocento Sans"/>
                <a:cs typeface="Quattrocento Sans"/>
                <a:sym typeface="Quattrocento Sans"/>
              </a:rPr>
              <a:t>Test plan </a:t>
            </a:r>
            <a:r>
              <a:rPr lang="en-US" sz="2900" b="1" dirty="0" err="1">
                <a:solidFill>
                  <a:srgbClr val="333333"/>
                </a:solidFill>
                <a:latin typeface="Quattrocento Sans"/>
                <a:ea typeface="Quattrocento Sans"/>
                <a:cs typeface="Quattrocento Sans"/>
                <a:sym typeface="Quattrocento Sans"/>
              </a:rPr>
              <a:t>là</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gì</a:t>
            </a:r>
            <a:r>
              <a:rPr lang="en-US" sz="2900" b="1" dirty="0">
                <a:solidFill>
                  <a:srgbClr val="333333"/>
                </a:solidFill>
                <a:latin typeface="Quattrocento Sans"/>
                <a:ea typeface="Quattrocento Sans"/>
                <a:cs typeface="Quattrocento Sans"/>
                <a:sym typeface="Quattrocento Sans"/>
              </a:rPr>
              <a:t>?</a:t>
            </a:r>
            <a:endParaRPr sz="2900" b="1" dirty="0">
              <a:solidFill>
                <a:srgbClr val="333333"/>
              </a:solidFill>
              <a:latin typeface="Quattrocento Sans"/>
              <a:ea typeface="Quattrocento Sans"/>
              <a:cs typeface="Quattrocento Sans"/>
              <a:sym typeface="Quattrocento Sans"/>
            </a:endParaRPr>
          </a:p>
          <a:p>
            <a:pPr marL="457200" marR="0" lvl="0" indent="-406400" algn="l" rtl="0">
              <a:lnSpc>
                <a:spcPct val="115000"/>
              </a:lnSpc>
              <a:spcBef>
                <a:spcPts val="0"/>
              </a:spcBef>
              <a:spcAft>
                <a:spcPts val="0"/>
              </a:spcAft>
              <a:buClr>
                <a:srgbClr val="333333"/>
              </a:buClr>
              <a:buSzPts val="2900"/>
              <a:buFont typeface="Quattrocento Sans"/>
              <a:buChar char="•"/>
            </a:pPr>
            <a:r>
              <a:rPr lang="en-US" sz="2900" b="1" dirty="0" err="1">
                <a:solidFill>
                  <a:srgbClr val="333333"/>
                </a:solidFill>
                <a:latin typeface="Quattrocento Sans"/>
                <a:ea typeface="Quattrocento Sans"/>
                <a:cs typeface="Quattrocento Sans"/>
                <a:sym typeface="Quattrocento Sans"/>
              </a:rPr>
              <a:t>Tầm</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quan</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trọng</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của</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Kế</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hoạch</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kiểm</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tra</a:t>
            </a:r>
            <a:endParaRPr sz="2900" b="1" dirty="0">
              <a:solidFill>
                <a:srgbClr val="333333"/>
              </a:solidFill>
              <a:latin typeface="Quattrocento Sans"/>
              <a:ea typeface="Quattrocento Sans"/>
              <a:cs typeface="Quattrocento Sans"/>
              <a:sym typeface="Quattrocento Sans"/>
            </a:endParaRPr>
          </a:p>
          <a:p>
            <a:pPr marL="457200" marR="0" lvl="0" indent="-406400" algn="l" rtl="0">
              <a:lnSpc>
                <a:spcPct val="115000"/>
              </a:lnSpc>
              <a:spcBef>
                <a:spcPts val="0"/>
              </a:spcBef>
              <a:spcAft>
                <a:spcPts val="0"/>
              </a:spcAft>
              <a:buClr>
                <a:srgbClr val="333333"/>
              </a:buClr>
              <a:buSzPts val="2900"/>
              <a:buFont typeface="Quattrocento Sans"/>
              <a:buChar char="•"/>
            </a:pPr>
            <a:r>
              <a:rPr lang="en-US" sz="2900" b="1" dirty="0">
                <a:solidFill>
                  <a:srgbClr val="333333"/>
                </a:solidFill>
                <a:latin typeface="Quattrocento Sans"/>
                <a:ea typeface="Quattrocento Sans"/>
                <a:cs typeface="Quattrocento Sans"/>
                <a:sym typeface="Quattrocento Sans"/>
              </a:rPr>
              <a:t>8 </a:t>
            </a:r>
            <a:r>
              <a:rPr lang="en-US" sz="2900" b="1" dirty="0" err="1">
                <a:solidFill>
                  <a:srgbClr val="333333"/>
                </a:solidFill>
                <a:latin typeface="Quattrocento Sans"/>
                <a:ea typeface="Quattrocento Sans"/>
                <a:cs typeface="Quattrocento Sans"/>
                <a:sym typeface="Quattrocento Sans"/>
              </a:rPr>
              <a:t>bước</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để</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viết</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một</a:t>
            </a:r>
            <a:r>
              <a:rPr lang="en-US" sz="2900" b="1" dirty="0">
                <a:solidFill>
                  <a:srgbClr val="333333"/>
                </a:solidFill>
                <a:latin typeface="Quattrocento Sans"/>
                <a:ea typeface="Quattrocento Sans"/>
                <a:cs typeface="Quattrocento Sans"/>
                <a:sym typeface="Quattrocento Sans"/>
              </a:rPr>
              <a:t> Test Plan</a:t>
            </a:r>
            <a:endParaRPr sz="2900" b="1" dirty="0">
              <a:solidFill>
                <a:srgbClr val="333333"/>
              </a:solidFill>
              <a:latin typeface="Quattrocento Sans"/>
              <a:ea typeface="Quattrocento Sans"/>
              <a:cs typeface="Quattrocento Sans"/>
              <a:sym typeface="Quattrocento Sans"/>
            </a:endParaRPr>
          </a:p>
          <a:p>
            <a:pPr marL="914400" marR="0" lvl="1" indent="-412750" algn="l" rtl="0">
              <a:lnSpc>
                <a:spcPct val="115000"/>
              </a:lnSpc>
              <a:spcBef>
                <a:spcPts val="0"/>
              </a:spcBef>
              <a:spcAft>
                <a:spcPts val="0"/>
              </a:spcAft>
              <a:buClr>
                <a:srgbClr val="333333"/>
              </a:buClr>
              <a:buSzPts val="2900"/>
              <a:buFont typeface="Quattrocento Sans"/>
              <a:buChar char="○"/>
            </a:pPr>
            <a:r>
              <a:rPr lang="en-US" sz="2900" b="1" dirty="0" err="1">
                <a:solidFill>
                  <a:srgbClr val="333333"/>
                </a:solidFill>
                <a:latin typeface="Quattrocento Sans"/>
                <a:ea typeface="Quattrocento Sans"/>
                <a:cs typeface="Quattrocento Sans"/>
                <a:sym typeface="Quattrocento Sans"/>
              </a:rPr>
              <a:t>Bước</a:t>
            </a:r>
            <a:r>
              <a:rPr lang="en-US" sz="2900" b="1" dirty="0">
                <a:solidFill>
                  <a:srgbClr val="333333"/>
                </a:solidFill>
                <a:latin typeface="Quattrocento Sans"/>
                <a:ea typeface="Quattrocento Sans"/>
                <a:cs typeface="Quattrocento Sans"/>
                <a:sym typeface="Quattrocento Sans"/>
              </a:rPr>
              <a:t> 1: </a:t>
            </a:r>
            <a:r>
              <a:rPr lang="en-US" sz="2900" b="1" dirty="0" err="1">
                <a:solidFill>
                  <a:srgbClr val="333333"/>
                </a:solidFill>
                <a:latin typeface="Quattrocento Sans"/>
                <a:ea typeface="Quattrocento Sans"/>
                <a:cs typeface="Quattrocento Sans"/>
                <a:sym typeface="Quattrocento Sans"/>
              </a:rPr>
              <a:t>Phân</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tích</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sản</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phẩm</a:t>
            </a:r>
            <a:endParaRPr sz="2900" b="1" dirty="0">
              <a:solidFill>
                <a:srgbClr val="333333"/>
              </a:solidFill>
              <a:latin typeface="Quattrocento Sans"/>
              <a:ea typeface="Quattrocento Sans"/>
              <a:cs typeface="Quattrocento Sans"/>
              <a:sym typeface="Quattrocento Sans"/>
            </a:endParaRPr>
          </a:p>
          <a:p>
            <a:pPr marL="914400" marR="0" lvl="1" indent="-412750" algn="l" rtl="0">
              <a:lnSpc>
                <a:spcPct val="115000"/>
              </a:lnSpc>
              <a:spcBef>
                <a:spcPts val="0"/>
              </a:spcBef>
              <a:spcAft>
                <a:spcPts val="0"/>
              </a:spcAft>
              <a:buClr>
                <a:srgbClr val="333333"/>
              </a:buClr>
              <a:buSzPts val="2900"/>
              <a:buFont typeface="Quattrocento Sans"/>
              <a:buChar char="○"/>
            </a:pPr>
            <a:r>
              <a:rPr lang="en-US" sz="2900" b="1" dirty="0" err="1">
                <a:solidFill>
                  <a:srgbClr val="333333"/>
                </a:solidFill>
                <a:latin typeface="Quattrocento Sans"/>
                <a:ea typeface="Quattrocento Sans"/>
                <a:cs typeface="Quattrocento Sans"/>
                <a:sym typeface="Quattrocento Sans"/>
              </a:rPr>
              <a:t>Bước</a:t>
            </a:r>
            <a:r>
              <a:rPr lang="en-US" sz="2900" b="1" dirty="0">
                <a:solidFill>
                  <a:srgbClr val="333333"/>
                </a:solidFill>
                <a:latin typeface="Quattrocento Sans"/>
                <a:ea typeface="Quattrocento Sans"/>
                <a:cs typeface="Quattrocento Sans"/>
                <a:sym typeface="Quattrocento Sans"/>
              </a:rPr>
              <a:t> 2: </a:t>
            </a:r>
            <a:r>
              <a:rPr lang="en-US" sz="2900" b="1" dirty="0" err="1">
                <a:solidFill>
                  <a:srgbClr val="333333"/>
                </a:solidFill>
                <a:latin typeface="Quattrocento Sans"/>
                <a:ea typeface="Quattrocento Sans"/>
                <a:cs typeface="Quattrocento Sans"/>
                <a:sym typeface="Quattrocento Sans"/>
              </a:rPr>
              <a:t>Thiết</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kế</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Chiến</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lược</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Kiểm</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tra</a:t>
            </a:r>
            <a:endParaRPr sz="2900" b="1" dirty="0">
              <a:solidFill>
                <a:srgbClr val="333333"/>
              </a:solidFill>
              <a:latin typeface="Quattrocento Sans"/>
              <a:ea typeface="Quattrocento Sans"/>
              <a:cs typeface="Quattrocento Sans"/>
              <a:sym typeface="Quattrocento Sans"/>
            </a:endParaRPr>
          </a:p>
          <a:p>
            <a:pPr marL="914400" marR="0" lvl="1" indent="-412750" algn="l" rtl="0">
              <a:lnSpc>
                <a:spcPct val="115000"/>
              </a:lnSpc>
              <a:spcBef>
                <a:spcPts val="0"/>
              </a:spcBef>
              <a:spcAft>
                <a:spcPts val="0"/>
              </a:spcAft>
              <a:buClr>
                <a:srgbClr val="333333"/>
              </a:buClr>
              <a:buSzPts val="2900"/>
              <a:buFont typeface="Quattrocento Sans"/>
              <a:buChar char="○"/>
            </a:pPr>
            <a:r>
              <a:rPr lang="en-US" sz="2900" b="1" dirty="0" err="1">
                <a:solidFill>
                  <a:srgbClr val="333333"/>
                </a:solidFill>
                <a:latin typeface="Quattrocento Sans"/>
                <a:ea typeface="Quattrocento Sans"/>
                <a:cs typeface="Quattrocento Sans"/>
                <a:sym typeface="Quattrocento Sans"/>
              </a:rPr>
              <a:t>Bước</a:t>
            </a:r>
            <a:r>
              <a:rPr lang="en-US" sz="2900" b="1" dirty="0">
                <a:solidFill>
                  <a:srgbClr val="333333"/>
                </a:solidFill>
                <a:latin typeface="Quattrocento Sans"/>
                <a:ea typeface="Quattrocento Sans"/>
                <a:cs typeface="Quattrocento Sans"/>
                <a:sym typeface="Quattrocento Sans"/>
              </a:rPr>
              <a:t> 3: </a:t>
            </a:r>
            <a:r>
              <a:rPr lang="en-US" sz="2900" b="1" dirty="0" err="1">
                <a:solidFill>
                  <a:srgbClr val="333333"/>
                </a:solidFill>
                <a:latin typeface="Quattrocento Sans"/>
                <a:ea typeface="Quattrocento Sans"/>
                <a:cs typeface="Quattrocento Sans"/>
                <a:sym typeface="Quattrocento Sans"/>
              </a:rPr>
              <a:t>Xác</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định</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các</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Mục</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tiêu</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Kiểm</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tra</a:t>
            </a:r>
            <a:endParaRPr sz="2900" b="1" dirty="0">
              <a:solidFill>
                <a:srgbClr val="333333"/>
              </a:solidFill>
              <a:latin typeface="Quattrocento Sans"/>
              <a:ea typeface="Quattrocento Sans"/>
              <a:cs typeface="Quattrocento Sans"/>
              <a:sym typeface="Quattrocento Sans"/>
            </a:endParaRPr>
          </a:p>
        </p:txBody>
      </p:sp>
      <p:sp>
        <p:nvSpPr>
          <p:cNvPr id="219" name="Google Shape;219;g115e76f5ad1_0_10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16f0f54a95_0_23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43" name="Google Shape;343;g116f0f54a95_0_23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Ví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dụ</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áp</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dụng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vào</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dự</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án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 website </a:t>
            </a:r>
            <a:r>
              <a:rPr lang="en-US" sz="3600" dirty="0" err="1">
                <a:solidFill>
                  <a:schemeClr val="dk1"/>
                </a:solidFill>
                <a:latin typeface="Quattrocento Sans"/>
                <a:ea typeface="Quattrocento Sans"/>
                <a:cs typeface="Quattrocento Sans"/>
                <a:sym typeface="Quattrocento Sans"/>
              </a:rPr>
              <a:t>Ngân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hàng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thì</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để</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xác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định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trong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và</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ngoài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phạm</a:t>
            </a:r>
            <a:r>
              <a:rPr lang="en-US" sz="3600" dirty="0">
                <a:solidFill>
                  <a:schemeClr val="dk1"/>
                </a:solidFill>
                <a:latin typeface="Quattrocento Sans"/>
                <a:ea typeface="Quattrocento Sans"/>
                <a:cs typeface="Quattrocento Sans"/>
                <a:sym typeface="Quattrocento Sans"/>
              </a:rPr>
              <a:t> vi </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Trong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phạm</a:t>
            </a:r>
            <a:r>
              <a:rPr lang="en-US" sz="3600" dirty="0">
                <a:solidFill>
                  <a:schemeClr val="dk1"/>
                </a:solidFill>
                <a:latin typeface="Quattrocento Sans"/>
                <a:ea typeface="Quattrocento Sans"/>
                <a:cs typeface="Quattrocento Sans"/>
                <a:sym typeface="Quattrocento Sans"/>
              </a:rPr>
              <a:t> vi : </a:t>
            </a:r>
            <a:r>
              <a:rPr lang="en-US" sz="3600" dirty="0" err="1">
                <a:solidFill>
                  <a:schemeClr val="dk1"/>
                </a:solidFill>
                <a:latin typeface="Quattrocento Sans"/>
                <a:ea typeface="Quattrocento Sans"/>
                <a:cs typeface="Quattrocento Sans"/>
                <a:sym typeface="Quattrocento Sans"/>
              </a:rPr>
              <a:t>Tập</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trung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vào</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tất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cả</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các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chức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năng</a:t>
            </a:r>
            <a:r>
              <a:rPr lang="en-US" sz="3600" dirty="0">
                <a:solidFill>
                  <a:schemeClr val="dk1"/>
                </a:solidFill>
                <a:latin typeface="Quattrocento Sans"/>
                <a:ea typeface="Quattrocento Sans"/>
                <a:cs typeface="Quattrocento Sans"/>
                <a:sym typeface="Quattrocento Sans"/>
              </a:rPr>
              <a:t> (functions testing) </a:t>
            </a:r>
            <a:r>
              <a:rPr lang="en-US" sz="3600" dirty="0" err="1">
                <a:solidFill>
                  <a:schemeClr val="dk1"/>
                </a:solidFill>
                <a:latin typeface="Quattrocento Sans"/>
                <a:ea typeface="Quattrocento Sans"/>
                <a:cs typeface="Quattrocento Sans"/>
                <a:sym typeface="Quattrocento Sans"/>
              </a:rPr>
              <a:t>và</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giao</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diện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bên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ngoài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của</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trang</a:t>
            </a:r>
            <a:r>
              <a:rPr lang="en-US" sz="3600" dirty="0">
                <a:solidFill>
                  <a:schemeClr val="dk1"/>
                </a:solidFill>
                <a:latin typeface="Quattrocento Sans"/>
                <a:ea typeface="Quattrocento Sans"/>
                <a:cs typeface="Quattrocento Sans"/>
                <a:sym typeface="Quattrocento Sans"/>
              </a:rPr>
              <a:t> web </a:t>
            </a:r>
            <a:r>
              <a:rPr lang="en-US" sz="3600" dirty="0" err="1">
                <a:solidFill>
                  <a:schemeClr val="dk1"/>
                </a:solidFill>
                <a:latin typeface="Quattrocento Sans"/>
                <a:ea typeface="Quattrocento Sans"/>
                <a:cs typeface="Quattrocento Sans"/>
                <a:sym typeface="Quattrocento Sans"/>
              </a:rPr>
              <a:t>Ngân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hàng</a:t>
            </a:r>
            <a:r>
              <a:rPr lang="en-US" sz="3600" dirty="0">
                <a:solidFill>
                  <a:schemeClr val="dk1"/>
                </a:solidFill>
                <a:latin typeface="Quattrocento Sans"/>
                <a:ea typeface="Quattrocento Sans"/>
                <a:cs typeface="Quattrocento Sans"/>
                <a:sym typeface="Quattrocento Sans"/>
              </a:rPr>
              <a:t> Guru99.</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Ngoài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phạm</a:t>
            </a:r>
            <a:r>
              <a:rPr lang="en-US" sz="3600" dirty="0">
                <a:solidFill>
                  <a:schemeClr val="dk1"/>
                </a:solidFill>
                <a:latin typeface="Quattrocento Sans"/>
                <a:ea typeface="Quattrocento Sans"/>
                <a:cs typeface="Quattrocento Sans"/>
                <a:sym typeface="Quattrocento Sans"/>
              </a:rPr>
              <a:t> vi: </a:t>
            </a: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 phi </a:t>
            </a:r>
            <a:r>
              <a:rPr lang="en-US" sz="3600" dirty="0" err="1">
                <a:solidFill>
                  <a:schemeClr val="dk1"/>
                </a:solidFill>
                <a:latin typeface="Quattrocento Sans"/>
                <a:ea typeface="Quattrocento Sans"/>
                <a:cs typeface="Quattrocento Sans"/>
                <a:sym typeface="Quattrocento Sans"/>
              </a:rPr>
              <a:t>chức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năng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như</a:t>
            </a:r>
            <a:r>
              <a:rPr lang="en-US" sz="3600" dirty="0">
                <a:solidFill>
                  <a:schemeClr val="dk1"/>
                </a:solidFill>
                <a:latin typeface="Quattrocento Sans"/>
                <a:ea typeface="Quattrocento Sans"/>
                <a:cs typeface="Quattrocento Sans"/>
                <a:sym typeface="Quattrocento Sans"/>
              </a:rPr>
              <a:t> stress testing, performance testing </a:t>
            </a:r>
            <a:r>
              <a:rPr lang="en-US" sz="3600" dirty="0" err="1">
                <a:solidFill>
                  <a:schemeClr val="dk1"/>
                </a:solidFill>
                <a:latin typeface="Quattrocento Sans"/>
                <a:ea typeface="Quattrocento Sans"/>
                <a:cs typeface="Quattrocento Sans"/>
                <a:sym typeface="Quattrocento Sans"/>
              </a:rPr>
              <a:t>hoặc</a:t>
            </a:r>
            <a:r>
              <a:rPr lang="en-US" sz="3600" dirty="0">
                <a:solidFill>
                  <a:schemeClr val="dk1"/>
                </a:solidFill>
                <a:latin typeface="Quattrocento Sans"/>
                <a:ea typeface="Quattrocento Sans"/>
                <a:cs typeface="Quattrocento Sans"/>
                <a:sym typeface="Quattrocento Sans"/>
              </a:rPr>
              <a:t> logical database testing </a:t>
            </a:r>
            <a:r>
              <a:rPr lang="en-US" sz="3600" dirty="0" err="1">
                <a:solidFill>
                  <a:schemeClr val="dk1"/>
                </a:solidFill>
                <a:latin typeface="Quattrocento Sans"/>
                <a:ea typeface="Quattrocento Sans"/>
                <a:cs typeface="Quattrocento Sans"/>
                <a:sym typeface="Quattrocento Sans"/>
              </a:rPr>
              <a:t>hiện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sẽ</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không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được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anim calcmode="lin" valueType="num">
                                      <p:cBhvr additive="base">
                                        <p:cTn id="7" dur="1000"/>
                                        <p:tgtEl>
                                          <p:spTgt spid="34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3">
                                            <p:txEl>
                                              <p:pRg st="1" end="1"/>
                                            </p:txEl>
                                          </p:spTgt>
                                        </p:tgtEl>
                                        <p:attrNameLst>
                                          <p:attrName>style.visibility</p:attrName>
                                        </p:attrNameLst>
                                      </p:cBhvr>
                                      <p:to>
                                        <p:strVal val="visible"/>
                                      </p:to>
                                    </p:set>
                                    <p:anim calcmode="lin" valueType="num">
                                      <p:cBhvr additive="base">
                                        <p:cTn id="12" dur="1000"/>
                                        <p:tgtEl>
                                          <p:spTgt spid="34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anim calcmode="lin" valueType="num">
                                      <p:cBhvr additive="base">
                                        <p:cTn id="17" dur="1000"/>
                                        <p:tgtEl>
                                          <p:spTgt spid="34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16f0f54a95_0_24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49" name="Google Shape;349;g116f0f54a95_0_245"/>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Mỗi loại kiểm thử được xây dựng để xác định một loại lỗi sản phẩm cụ thể. Nhưng, tất cả các Loại Kiểm thử đều nhằm đạt được một mục tiêu chung. Phát hiện sớm tất cả các lỗi trước khi phát hành sản phẩm cho khách hàng.</a:t>
            </a:r>
            <a:endParaRPr sz="3600">
              <a:latin typeface="Quattrocento Sans"/>
              <a:ea typeface="Quattrocento Sans"/>
              <a:cs typeface="Quattrocento Sans"/>
              <a:sym typeface="Quattrocento Sans"/>
            </a:endParaRPr>
          </a:p>
        </p:txBody>
      </p:sp>
      <p:sp>
        <p:nvSpPr>
          <p:cNvPr id="350" name="Google Shape;350;g116f0f54a95_0_245"/>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2: Xác định loại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anim calcmode="lin" valueType="num">
                                      <p:cBhvr additive="base">
                                        <p:cTn id="7" dur="1000"/>
                                        <p:tgtEl>
                                          <p:spTgt spid="34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16f0f54a95_0_25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56" name="Google Shape;356;g116f0f54a95_0_25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Có rất nhiều các loại kiểm thử để kiểm thử sản phẩm phần mềm. Nhóm của bạn không thể có đủ nỗ lực để xử lý tất cả các loại kiểm thử. Là người quản lý kiểm thử, bạn phải đặt mức độ ưu tiên của các loại kiểm thử và phân tích xem nên ứng dụng loại kiểm thử nào :</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Những loại kiểm thử nào nên được tập trung để kiểm thử ứng dụng web?</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Những loại kiểm thử nên được bỏ qua để tiết kiệm chi phí?</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6">
                                            <p:txEl>
                                              <p:pRg st="0" end="0"/>
                                            </p:txEl>
                                          </p:spTgt>
                                        </p:tgtEl>
                                        <p:attrNameLst>
                                          <p:attrName>style.visibility</p:attrName>
                                        </p:attrNameLst>
                                      </p:cBhvr>
                                      <p:to>
                                        <p:strVal val="visible"/>
                                      </p:to>
                                    </p:set>
                                    <p:anim calcmode="lin" valueType="num">
                                      <p:cBhvr additive="base">
                                        <p:cTn id="7" dur="1000"/>
                                        <p:tgtEl>
                                          <p:spTgt spid="35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6">
                                            <p:txEl>
                                              <p:pRg st="1" end="1"/>
                                            </p:txEl>
                                          </p:spTgt>
                                        </p:tgtEl>
                                        <p:attrNameLst>
                                          <p:attrName>style.visibility</p:attrName>
                                        </p:attrNameLst>
                                      </p:cBhvr>
                                      <p:to>
                                        <p:strVal val="visible"/>
                                      </p:to>
                                    </p:set>
                                    <p:anim calcmode="lin" valueType="num">
                                      <p:cBhvr additive="base">
                                        <p:cTn id="12" dur="1000"/>
                                        <p:tgtEl>
                                          <p:spTgt spid="35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56">
                                            <p:txEl>
                                              <p:pRg st="2" end="2"/>
                                            </p:txEl>
                                          </p:spTgt>
                                        </p:tgtEl>
                                        <p:attrNameLst>
                                          <p:attrName>style.visibility</p:attrName>
                                        </p:attrNameLst>
                                      </p:cBhvr>
                                      <p:to>
                                        <p:strVal val="visible"/>
                                      </p:to>
                                    </p:set>
                                    <p:anim calcmode="lin" valueType="num">
                                      <p:cBhvr additive="base">
                                        <p:cTn id="17" dur="1000"/>
                                        <p:tgtEl>
                                          <p:spTgt spid="35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16f0f54a95_0_25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62" name="Google Shape;362;g116f0f54a95_0_252"/>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Các loại kiểm thử thường được sử dụng được mô tả như hình dưới đây</a:t>
            </a:r>
            <a:endParaRPr sz="3600">
              <a:solidFill>
                <a:schemeClr val="dk1"/>
              </a:solidFill>
              <a:latin typeface="Quattrocento Sans"/>
              <a:ea typeface="Quattrocento Sans"/>
              <a:cs typeface="Quattrocento Sans"/>
              <a:sym typeface="Quattrocento Sans"/>
            </a:endParaRPr>
          </a:p>
        </p:txBody>
      </p:sp>
      <p:pic>
        <p:nvPicPr>
          <p:cNvPr id="363" name="Google Shape;363;g116f0f54a95_0_252"/>
          <p:cNvPicPr preferRelativeResize="0"/>
          <p:nvPr/>
        </p:nvPicPr>
        <p:blipFill>
          <a:blip r:embed="rId3">
            <a:alphaModFix/>
          </a:blip>
          <a:stretch>
            <a:fillRect/>
          </a:stretch>
        </p:blipFill>
        <p:spPr>
          <a:xfrm>
            <a:off x="3056100" y="2094750"/>
            <a:ext cx="6826749" cy="46175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2">
                                            <p:txEl>
                                              <p:pRg st="0" end="0"/>
                                            </p:txEl>
                                          </p:spTgt>
                                        </p:tgtEl>
                                        <p:attrNameLst>
                                          <p:attrName>style.visibility</p:attrName>
                                        </p:attrNameLst>
                                      </p:cBhvr>
                                      <p:to>
                                        <p:strVal val="visible"/>
                                      </p:to>
                                    </p:set>
                                    <p:anim calcmode="lin" valueType="num">
                                      <p:cBhvr additive="base">
                                        <p:cTn id="7" dur="1000"/>
                                        <p:tgtEl>
                                          <p:spTgt spid="36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16f0f54a95_0_26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69" name="Google Shape;369;g116f0f54a95_0_267"/>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Rủi ro là sự kiện không chắc chắn trong tương lai với xác suất xảy ra và khả năng thua lỗ. Khi rủi ro thực sự xảy ra, nó sẽ trở thành vấn đề.</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Test plan bạn sẽ ghi lại những rủi ro đó</a:t>
            </a:r>
            <a:endParaRPr sz="3600">
              <a:latin typeface="Quattrocento Sans"/>
              <a:ea typeface="Quattrocento Sans"/>
              <a:cs typeface="Quattrocento Sans"/>
              <a:sym typeface="Quattrocento Sans"/>
            </a:endParaRPr>
          </a:p>
          <a:p>
            <a:pPr marL="742950" lvl="0" indent="0" algn="l" rtl="0">
              <a:spcBef>
                <a:spcPts val="0"/>
              </a:spcBef>
              <a:spcAft>
                <a:spcPts val="0"/>
              </a:spcAft>
              <a:buNone/>
            </a:pPr>
            <a:endParaRPr sz="3600">
              <a:latin typeface="Quattrocento Sans"/>
              <a:ea typeface="Quattrocento Sans"/>
              <a:cs typeface="Quattrocento Sans"/>
              <a:sym typeface="Quattrocento Sans"/>
            </a:endParaRPr>
          </a:p>
        </p:txBody>
      </p:sp>
      <p:sp>
        <p:nvSpPr>
          <p:cNvPr id="370" name="Google Shape;370;g116f0f54a95_0_267"/>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3: Tài liệu về rủi ro và vấn đề</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9">
                                            <p:txEl>
                                              <p:pRg st="0" end="0"/>
                                            </p:txEl>
                                          </p:spTgt>
                                        </p:tgtEl>
                                        <p:attrNameLst>
                                          <p:attrName>style.visibility</p:attrName>
                                        </p:attrNameLst>
                                      </p:cBhvr>
                                      <p:to>
                                        <p:strVal val="visible"/>
                                      </p:to>
                                    </p:set>
                                    <p:anim calcmode="lin" valueType="num">
                                      <p:cBhvr additive="base">
                                        <p:cTn id="7" dur="1000"/>
                                        <p:tgtEl>
                                          <p:spTgt spid="36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9">
                                            <p:txEl>
                                              <p:pRg st="1" end="1"/>
                                            </p:txEl>
                                          </p:spTgt>
                                        </p:tgtEl>
                                        <p:attrNameLst>
                                          <p:attrName>style.visibility</p:attrName>
                                        </p:attrNameLst>
                                      </p:cBhvr>
                                      <p:to>
                                        <p:strVal val="visible"/>
                                      </p:to>
                                    </p:set>
                                    <p:anim calcmode="lin" valueType="num">
                                      <p:cBhvr additive="base">
                                        <p:cTn id="12" dur="1000"/>
                                        <p:tgtEl>
                                          <p:spTgt spid="36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9">
                                            <p:txEl>
                                              <p:pRg st="2" end="2"/>
                                            </p:txEl>
                                          </p:spTgt>
                                        </p:tgtEl>
                                        <p:attrNameLst>
                                          <p:attrName>style.visibility</p:attrName>
                                        </p:attrNameLst>
                                      </p:cBhvr>
                                      <p:to>
                                        <p:strVal val="visible"/>
                                      </p:to>
                                    </p:set>
                                    <p:anim calcmode="lin" valueType="num">
                                      <p:cBhvr additive="base">
                                        <p:cTn id="17" dur="1000"/>
                                        <p:tgtEl>
                                          <p:spTgt spid="36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116f0f54a95_0_27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76" name="Google Shape;376;g116f0f54a95_0_274"/>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Ví dụ về cách định nghĩa các rủi ro</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pic>
        <p:nvPicPr>
          <p:cNvPr id="377" name="Google Shape;377;g116f0f54a95_0_274"/>
          <p:cNvPicPr preferRelativeResize="0"/>
          <p:nvPr/>
        </p:nvPicPr>
        <p:blipFill>
          <a:blip r:embed="rId3">
            <a:alphaModFix/>
          </a:blip>
          <a:stretch>
            <a:fillRect/>
          </a:stretch>
        </p:blipFill>
        <p:spPr>
          <a:xfrm>
            <a:off x="611075" y="1837325"/>
            <a:ext cx="11433476" cy="4188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6">
                                            <p:txEl>
                                              <p:pRg st="0" end="0"/>
                                            </p:txEl>
                                          </p:spTgt>
                                        </p:tgtEl>
                                        <p:attrNameLst>
                                          <p:attrName>style.visibility</p:attrName>
                                        </p:attrNameLst>
                                      </p:cBhvr>
                                      <p:to>
                                        <p:strVal val="visible"/>
                                      </p:to>
                                    </p:set>
                                    <p:anim calcmode="lin" valueType="num">
                                      <p:cBhvr additive="base">
                                        <p:cTn id="7" dur="1000"/>
                                        <p:tgtEl>
                                          <p:spTgt spid="37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6">
                                            <p:txEl>
                                              <p:pRg st="1" end="1"/>
                                            </p:txEl>
                                          </p:spTgt>
                                        </p:tgtEl>
                                        <p:attrNameLst>
                                          <p:attrName>style.visibility</p:attrName>
                                        </p:attrNameLst>
                                      </p:cBhvr>
                                      <p:to>
                                        <p:strVal val="visible"/>
                                      </p:to>
                                    </p:set>
                                    <p:anim calcmode="lin" valueType="num">
                                      <p:cBhvr additive="base">
                                        <p:cTn id="12" dur="1000"/>
                                        <p:tgtEl>
                                          <p:spTgt spid="37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16f0f54a95_0_28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83" name="Google Shape;383;g116f0f54a95_0_281"/>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Test Logistics, người quản lý kiểm thử cần trả lời các câu hỏi sau:</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Ai sẽ kiểm thử?</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Khi nào kiểm thử sẽ xảy ra?</a:t>
            </a:r>
            <a:endParaRPr sz="3600">
              <a:latin typeface="Quattrocento Sans"/>
              <a:ea typeface="Quattrocento Sans"/>
              <a:cs typeface="Quattrocento Sans"/>
              <a:sym typeface="Quattrocento Sans"/>
            </a:endParaRPr>
          </a:p>
          <a:p>
            <a:pPr marL="742950" lvl="0" indent="0" algn="l" rtl="0">
              <a:spcBef>
                <a:spcPts val="0"/>
              </a:spcBef>
              <a:spcAft>
                <a:spcPts val="0"/>
              </a:spcAft>
              <a:buNone/>
            </a:pPr>
            <a:endParaRPr sz="3600">
              <a:latin typeface="Quattrocento Sans"/>
              <a:ea typeface="Quattrocento Sans"/>
              <a:cs typeface="Quattrocento Sans"/>
              <a:sym typeface="Quattrocento Sans"/>
            </a:endParaRPr>
          </a:p>
        </p:txBody>
      </p:sp>
      <p:sp>
        <p:nvSpPr>
          <p:cNvPr id="384" name="Google Shape;384;g116f0f54a95_0_281"/>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4: Tạo test Logistics</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 calcmode="lin" valueType="num">
                                      <p:cBhvr additive="base">
                                        <p:cTn id="7" dur="1000"/>
                                        <p:tgtEl>
                                          <p:spTgt spid="38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3">
                                            <p:txEl>
                                              <p:pRg st="1" end="1"/>
                                            </p:txEl>
                                          </p:spTgt>
                                        </p:tgtEl>
                                        <p:attrNameLst>
                                          <p:attrName>style.visibility</p:attrName>
                                        </p:attrNameLst>
                                      </p:cBhvr>
                                      <p:to>
                                        <p:strVal val="visible"/>
                                      </p:to>
                                    </p:set>
                                    <p:anim calcmode="lin" valueType="num">
                                      <p:cBhvr additive="base">
                                        <p:cTn id="12" dur="1000"/>
                                        <p:tgtEl>
                                          <p:spTgt spid="38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3">
                                            <p:txEl>
                                              <p:pRg st="2" end="2"/>
                                            </p:txEl>
                                          </p:spTgt>
                                        </p:tgtEl>
                                        <p:attrNameLst>
                                          <p:attrName>style.visibility</p:attrName>
                                        </p:attrNameLst>
                                      </p:cBhvr>
                                      <p:to>
                                        <p:strVal val="visible"/>
                                      </p:to>
                                    </p:set>
                                    <p:anim calcmode="lin" valueType="num">
                                      <p:cBhvr additive="base">
                                        <p:cTn id="17" dur="1000"/>
                                        <p:tgtEl>
                                          <p:spTgt spid="38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83">
                                            <p:txEl>
                                              <p:pRg st="3" end="3"/>
                                            </p:txEl>
                                          </p:spTgt>
                                        </p:tgtEl>
                                        <p:attrNameLst>
                                          <p:attrName>style.visibility</p:attrName>
                                        </p:attrNameLst>
                                      </p:cBhvr>
                                      <p:to>
                                        <p:strVal val="visible"/>
                                      </p:to>
                                    </p:set>
                                    <p:anim calcmode="lin" valueType="num">
                                      <p:cBhvr additive="base">
                                        <p:cTn id="22" dur="1000"/>
                                        <p:tgtEl>
                                          <p:spTgt spid="383">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6f0f54a95_0_29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90" name="Google Shape;390;g116f0f54a95_0_297"/>
          <p:cNvSpPr txBox="1"/>
          <p:nvPr/>
        </p:nvSpPr>
        <p:spPr>
          <a:xfrm>
            <a:off x="595125" y="816000"/>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Ai sẽ kiểm thử?</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Để chọn đúng thành viên cho nhiệm vụ được chỉ định, bạn phải xem xét liệu kỹ năng của anh ta có đủ điều kiện cho nhiệm vụ đó hay không, cũng ước tính ngân sách dự án. Chọn sai thành viên cho nhiệm vụ có thể khiến dự án thất bại hoặc bị delay.</a:t>
            </a:r>
            <a:endParaRPr sz="3600">
              <a:latin typeface="Quattrocento Sans"/>
              <a:ea typeface="Quattrocento Sans"/>
              <a:cs typeface="Quattrocento Sans"/>
              <a:sym typeface="Quattrocento Sans"/>
            </a:endParaRPr>
          </a:p>
          <a:p>
            <a:pPr marL="742950" lvl="0" indent="0" algn="l" rtl="0">
              <a:spcBef>
                <a:spcPts val="0"/>
              </a:spcBef>
              <a:spcAft>
                <a:spcPts val="0"/>
              </a:spcAft>
              <a:buNone/>
            </a:pP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anim calcmode="lin" valueType="num">
                                      <p:cBhvr additive="base">
                                        <p:cTn id="7" dur="1000"/>
                                        <p:tgtEl>
                                          <p:spTgt spid="39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0">
                                            <p:txEl>
                                              <p:pRg st="1" end="1"/>
                                            </p:txEl>
                                          </p:spTgt>
                                        </p:tgtEl>
                                        <p:attrNameLst>
                                          <p:attrName>style.visibility</p:attrName>
                                        </p:attrNameLst>
                                      </p:cBhvr>
                                      <p:to>
                                        <p:strVal val="visible"/>
                                      </p:to>
                                    </p:set>
                                    <p:anim calcmode="lin" valueType="num">
                                      <p:cBhvr additive="base">
                                        <p:cTn id="12" dur="1000"/>
                                        <p:tgtEl>
                                          <p:spTgt spid="39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0">
                                            <p:txEl>
                                              <p:pRg st="2" end="2"/>
                                            </p:txEl>
                                          </p:spTgt>
                                        </p:tgtEl>
                                        <p:attrNameLst>
                                          <p:attrName>style.visibility</p:attrName>
                                        </p:attrNameLst>
                                      </p:cBhvr>
                                      <p:to>
                                        <p:strVal val="visible"/>
                                      </p:to>
                                    </p:set>
                                    <p:anim calcmode="lin" valueType="num">
                                      <p:cBhvr additive="base">
                                        <p:cTn id="17" dur="1000"/>
                                        <p:tgtEl>
                                          <p:spTgt spid="39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6f0f54a95_0_28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96" name="Google Shape;396;g116f0f54a95_0_289"/>
          <p:cNvSpPr txBox="1"/>
          <p:nvPr/>
        </p:nvSpPr>
        <p:spPr>
          <a:xfrm>
            <a:off x="595125" y="816000"/>
            <a:ext cx="11338200" cy="5226000"/>
          </a:xfrm>
          <a:prstGeom prst="rect">
            <a:avLst/>
          </a:prstGeom>
          <a:noFill/>
          <a:ln>
            <a:noFill/>
          </a:ln>
        </p:spPr>
        <p:txBody>
          <a:bodyPr spcFirstLastPara="1" wrap="square" lIns="91425" tIns="45700" rIns="91425" bIns="45700" anchor="t" anchorCtr="0">
            <a:normAutofit/>
          </a:bodyPr>
          <a:lstStyle/>
          <a:p>
            <a:pPr marL="1143000" lvl="2" indent="-3302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Người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có</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kỹ</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năng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sau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là</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lý</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tưởng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nhất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để</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thực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hiện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phần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mềm</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Khả</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năng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hiểu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quan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của</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khách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hàng</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Mong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muốn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chất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lượng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tốt</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Sự</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chú</a:t>
            </a:r>
            <a:r>
              <a:rPr lang="en-US" sz="3600" dirty="0">
                <a:latin typeface="Quattrocento Sans"/>
                <a:ea typeface="Quattrocento Sans"/>
                <a:cs typeface="Quattrocento Sans"/>
                <a:sym typeface="Quattrocento Sans"/>
              </a:rPr>
              <a:t> ý </a:t>
            </a:r>
            <a:r>
              <a:rPr lang="en-US" sz="3600" dirty="0" err="1">
                <a:latin typeface="Quattrocento Sans"/>
                <a:ea typeface="Quattrocento Sans"/>
                <a:cs typeface="Quattrocento Sans"/>
                <a:sym typeface="Quattrocento Sans"/>
              </a:rPr>
              <a:t>đến</a:t>
            </a:r>
            <a:r>
              <a:rPr lang="en-US" sz="3600" dirty="0">
                <a:latin typeface="Quattrocento Sans"/>
                <a:ea typeface="Quattrocento Sans"/>
                <a:cs typeface="Quattrocento Sans"/>
                <a:sym typeface="Quattrocento Sans"/>
              </a:rPr>
              <a:t> chi </a:t>
            </a:r>
            <a:r>
              <a:rPr lang="en-US" sz="3600" dirty="0" err="1">
                <a:latin typeface="Quattrocento Sans"/>
                <a:ea typeface="Quattrocento Sans"/>
                <a:cs typeface="Quattrocento Sans"/>
                <a:sym typeface="Quattrocento Sans"/>
              </a:rPr>
              <a:t>tiết</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Hợp</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tốt</a:t>
            </a:r>
            <a:endParaRPr sz="3600" dirty="0">
              <a:latin typeface="Quattrocento Sans"/>
              <a:ea typeface="Quattrocento Sans"/>
              <a:cs typeface="Quattrocento Sans"/>
              <a:sym typeface="Quattrocento Sans"/>
            </a:endParaRPr>
          </a:p>
          <a:p>
            <a:pPr marL="742950" lvl="0" indent="0" algn="l" rtl="0">
              <a:spcBef>
                <a:spcPts val="0"/>
              </a:spcBef>
              <a:spcAft>
                <a:spcPts val="0"/>
              </a:spcAft>
              <a:buNone/>
            </a:pPr>
            <a:endParaRPr sz="3600" dirty="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6">
                                            <p:txEl>
                                              <p:pRg st="0" end="0"/>
                                            </p:txEl>
                                          </p:spTgt>
                                        </p:tgtEl>
                                        <p:attrNameLst>
                                          <p:attrName>style.visibility</p:attrName>
                                        </p:attrNameLst>
                                      </p:cBhvr>
                                      <p:to>
                                        <p:strVal val="visible"/>
                                      </p:to>
                                    </p:set>
                                    <p:anim calcmode="lin" valueType="num">
                                      <p:cBhvr additive="base">
                                        <p:cTn id="7" dur="1000"/>
                                        <p:tgtEl>
                                          <p:spTgt spid="39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6">
                                            <p:txEl>
                                              <p:pRg st="1" end="1"/>
                                            </p:txEl>
                                          </p:spTgt>
                                        </p:tgtEl>
                                        <p:attrNameLst>
                                          <p:attrName>style.visibility</p:attrName>
                                        </p:attrNameLst>
                                      </p:cBhvr>
                                      <p:to>
                                        <p:strVal val="visible"/>
                                      </p:to>
                                    </p:set>
                                    <p:anim calcmode="lin" valueType="num">
                                      <p:cBhvr additive="base">
                                        <p:cTn id="12" dur="1000"/>
                                        <p:tgtEl>
                                          <p:spTgt spid="39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6">
                                            <p:txEl>
                                              <p:pRg st="2" end="2"/>
                                            </p:txEl>
                                          </p:spTgt>
                                        </p:tgtEl>
                                        <p:attrNameLst>
                                          <p:attrName>style.visibility</p:attrName>
                                        </p:attrNameLst>
                                      </p:cBhvr>
                                      <p:to>
                                        <p:strVal val="visible"/>
                                      </p:to>
                                    </p:set>
                                    <p:anim calcmode="lin" valueType="num">
                                      <p:cBhvr additive="base">
                                        <p:cTn id="17" dur="1000"/>
                                        <p:tgtEl>
                                          <p:spTgt spid="39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96">
                                            <p:txEl>
                                              <p:pRg st="3" end="3"/>
                                            </p:txEl>
                                          </p:spTgt>
                                        </p:tgtEl>
                                        <p:attrNameLst>
                                          <p:attrName>style.visibility</p:attrName>
                                        </p:attrNameLst>
                                      </p:cBhvr>
                                      <p:to>
                                        <p:strVal val="visible"/>
                                      </p:to>
                                    </p:set>
                                    <p:anim calcmode="lin" valueType="num">
                                      <p:cBhvr additive="base">
                                        <p:cTn id="22" dur="1000"/>
                                        <p:tgtEl>
                                          <p:spTgt spid="39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96">
                                            <p:txEl>
                                              <p:pRg st="4" end="4"/>
                                            </p:txEl>
                                          </p:spTgt>
                                        </p:tgtEl>
                                        <p:attrNameLst>
                                          <p:attrName>style.visibility</p:attrName>
                                        </p:attrNameLst>
                                      </p:cBhvr>
                                      <p:to>
                                        <p:strVal val="visible"/>
                                      </p:to>
                                    </p:set>
                                    <p:anim calcmode="lin" valueType="num">
                                      <p:cBhvr additive="base">
                                        <p:cTn id="27" dur="1000"/>
                                        <p:tgtEl>
                                          <p:spTgt spid="396">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96">
                                            <p:txEl>
                                              <p:pRg st="5" end="5"/>
                                            </p:txEl>
                                          </p:spTgt>
                                        </p:tgtEl>
                                        <p:attrNameLst>
                                          <p:attrName>style.visibility</p:attrName>
                                        </p:attrNameLst>
                                      </p:cBhvr>
                                      <p:to>
                                        <p:strVal val="visible"/>
                                      </p:to>
                                    </p:set>
                                    <p:anim calcmode="lin" valueType="num">
                                      <p:cBhvr additive="base">
                                        <p:cTn id="32" dur="1000"/>
                                        <p:tgtEl>
                                          <p:spTgt spid="396">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6f0f54a95_0_3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402" name="Google Shape;402;g116f0f54a95_0_303"/>
          <p:cNvSpPr txBox="1"/>
          <p:nvPr/>
        </p:nvSpPr>
        <p:spPr>
          <a:xfrm>
            <a:off x="595125" y="816000"/>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Khi </a:t>
            </a:r>
            <a:r>
              <a:rPr lang="en-US" sz="3600" dirty="0" err="1">
                <a:latin typeface="Quattrocento Sans"/>
                <a:ea typeface="Quattrocento Sans"/>
                <a:cs typeface="Quattrocento Sans"/>
                <a:sym typeface="Quattrocento Sans"/>
              </a:rPr>
              <a:t>nào</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sẽ</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xảy</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ra</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Các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hoạt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động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phải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được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kết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hợp</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với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hoạt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động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phát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triển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liên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quan</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Bắt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đầu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khi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bạn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có</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tất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cả</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mục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yêu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cầu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được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tập</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hợp</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ba</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yếu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tố</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Tài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liệu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 </a:t>
            </a:r>
            <a:r>
              <a:rPr lang="en-US" sz="3600" dirty="0" err="1">
                <a:latin typeface="Quattrocento Sans"/>
                <a:ea typeface="Quattrocento Sans"/>
                <a:cs typeface="Quattrocento Sans"/>
                <a:sym typeface="Quattrocento Sans"/>
              </a:rPr>
              <a:t>Nhân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lực</a:t>
            </a:r>
            <a:r>
              <a:rPr lang="en-US" sz="3600" dirty="0">
                <a:latin typeface="Quattrocento Sans"/>
                <a:ea typeface="Quattrocento Sans"/>
                <a:cs typeface="Quattrocento Sans"/>
                <a:sym typeface="Quattrocento Sans"/>
              </a:rPr>
              <a:t> + </a:t>
            </a:r>
            <a:r>
              <a:rPr lang="en-US" sz="3600" dirty="0" err="1">
                <a:latin typeface="Quattrocento Sans"/>
                <a:ea typeface="Quattrocento Sans"/>
                <a:cs typeface="Quattrocento Sans"/>
                <a:sym typeface="Quattrocento Sans"/>
              </a:rPr>
              <a:t>Môi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trường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 Test </a:t>
            </a:r>
            <a:r>
              <a:rPr lang="en-US" sz="3600" dirty="0" err="1">
                <a:latin typeface="Quattrocento Sans"/>
                <a:ea typeface="Quattrocento Sans"/>
                <a:cs typeface="Quattrocento Sans"/>
                <a:sym typeface="Quattrocento Sans"/>
              </a:rPr>
              <a:t>đã</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sẵn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sàng</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anim calcmode="lin" valueType="num">
                                      <p:cBhvr additive="base">
                                        <p:cTn id="7" dur="1000"/>
                                        <p:tgtEl>
                                          <p:spTgt spid="4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2">
                                            <p:txEl>
                                              <p:pRg st="1" end="1"/>
                                            </p:txEl>
                                          </p:spTgt>
                                        </p:tgtEl>
                                        <p:attrNameLst>
                                          <p:attrName>style.visibility</p:attrName>
                                        </p:attrNameLst>
                                      </p:cBhvr>
                                      <p:to>
                                        <p:strVal val="visible"/>
                                      </p:to>
                                    </p:set>
                                    <p:anim calcmode="lin" valueType="num">
                                      <p:cBhvr additive="base">
                                        <p:cTn id="12" dur="1000"/>
                                        <p:tgtEl>
                                          <p:spTgt spid="40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2">
                                            <p:txEl>
                                              <p:pRg st="2" end="2"/>
                                            </p:txEl>
                                          </p:spTgt>
                                        </p:tgtEl>
                                        <p:attrNameLst>
                                          <p:attrName>style.visibility</p:attrName>
                                        </p:attrNameLst>
                                      </p:cBhvr>
                                      <p:to>
                                        <p:strVal val="visible"/>
                                      </p:to>
                                    </p:set>
                                    <p:anim calcmode="lin" valueType="num">
                                      <p:cBhvr additive="base">
                                        <p:cTn id="17" dur="1000"/>
                                        <p:tgtEl>
                                          <p:spTgt spid="40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02">
                                            <p:txEl>
                                              <p:pRg st="3" end="3"/>
                                            </p:txEl>
                                          </p:spTgt>
                                        </p:tgtEl>
                                        <p:attrNameLst>
                                          <p:attrName>style.visibility</p:attrName>
                                        </p:attrNameLst>
                                      </p:cBhvr>
                                      <p:to>
                                        <p:strVal val="visible"/>
                                      </p:to>
                                    </p:set>
                                    <p:anim calcmode="lin" valueType="num">
                                      <p:cBhvr additive="base">
                                        <p:cTn id="22" dur="1000"/>
                                        <p:tgtEl>
                                          <p:spTgt spid="40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15e76f5ad1_0_333"/>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test plan</a:t>
            </a:r>
            <a:endParaRPr sz="5400" b="1" i="0" u="none" strike="noStrike" cap="small">
              <a:solidFill>
                <a:srgbClr val="FFA15D"/>
              </a:solidFill>
              <a:latin typeface="Calibri"/>
              <a:ea typeface="Calibri"/>
              <a:cs typeface="Calibri"/>
              <a:sym typeface="Calibri"/>
            </a:endParaRPr>
          </a:p>
        </p:txBody>
      </p:sp>
      <p:cxnSp>
        <p:nvCxnSpPr>
          <p:cNvPr id="225" name="Google Shape;225;g115e76f5ad1_0_33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226" name="Google Shape;226;g115e76f5ad1_0_333"/>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116f0f54a95_0_30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08" name="Google Shape;408;g116f0f54a95_0_309"/>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lnSpcReduction="10000"/>
          </a:bodyPr>
          <a:lstStyle/>
          <a:p>
            <a:pPr marL="742950" lvl="1" indent="-36195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Mỗi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quá</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trình</a:t>
            </a:r>
            <a:r>
              <a:rPr lang="en-US" sz="3600" dirty="0">
                <a:latin typeface="Quattrocento Sans"/>
                <a:ea typeface="Quattrocento Sans"/>
                <a:cs typeface="Quattrocento Sans"/>
                <a:sym typeface="Quattrocento Sans"/>
              </a:rPr>
              <a:t> test </a:t>
            </a:r>
            <a:r>
              <a:rPr lang="en-US" sz="3600" dirty="0" err="1">
                <a:latin typeface="Quattrocento Sans"/>
                <a:ea typeface="Quattrocento Sans"/>
                <a:cs typeface="Quattrocento Sans"/>
                <a:sym typeface="Quattrocento Sans"/>
              </a:rPr>
              <a:t>sẽ</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có</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một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mục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tiêu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khác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nhau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cần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xác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định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rõ</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mục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tiêu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của</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quá</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trình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đó</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là</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gì</a:t>
            </a:r>
            <a:r>
              <a:rPr lang="en-US" sz="3600" dirty="0">
                <a:latin typeface="Quattrocento Sans"/>
                <a:ea typeface="Quattrocento Sans"/>
                <a:cs typeface="Quattrocento Sans"/>
                <a:sym typeface="Quattrocento Sans"/>
              </a:rPr>
              <a:t>. Do </a:t>
            </a:r>
            <a:r>
              <a:rPr lang="en-US" sz="3600" dirty="0" err="1">
                <a:latin typeface="Quattrocento Sans"/>
                <a:ea typeface="Quattrocento Sans"/>
                <a:cs typeface="Quattrocento Sans"/>
                <a:sym typeface="Quattrocento Sans"/>
              </a:rPr>
              <a:t>đó</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việc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xác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định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đúng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mục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tiêu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sẽ</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giúp</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cho</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việc</a:t>
            </a:r>
            <a:r>
              <a:rPr lang="en-US" sz="3600" dirty="0">
                <a:latin typeface="Quattrocento Sans"/>
                <a:ea typeface="Quattrocento Sans"/>
                <a:cs typeface="Quattrocento Sans"/>
                <a:sym typeface="Quattrocento Sans"/>
              </a:rPr>
              <a:t> test </a:t>
            </a:r>
            <a:r>
              <a:rPr lang="en-US" sz="3600" dirty="0" err="1">
                <a:latin typeface="Quattrocento Sans"/>
                <a:ea typeface="Quattrocento Sans"/>
                <a:cs typeface="Quattrocento Sans"/>
                <a:sym typeface="Quattrocento Sans"/>
              </a:rPr>
              <a:t>sản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phẩm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diễn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ra</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nhanh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chóng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và</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suôn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sẻ</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hơn</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Để</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xác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định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mục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tiêu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bạn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nên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thực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hiện</a:t>
            </a:r>
            <a:r>
              <a:rPr lang="en-US" sz="3600" dirty="0">
                <a:latin typeface="Quattrocento Sans"/>
                <a:ea typeface="Quattrocento Sans"/>
                <a:cs typeface="Quattrocento Sans"/>
                <a:sym typeface="Quattrocento Sans"/>
              </a:rPr>
              <a:t> 2 </a:t>
            </a:r>
            <a:r>
              <a:rPr lang="en-US" sz="3600" dirty="0" err="1">
                <a:latin typeface="Quattrocento Sans"/>
                <a:ea typeface="Quattrocento Sans"/>
                <a:cs typeface="Quattrocento Sans"/>
                <a:sym typeface="Quattrocento Sans"/>
              </a:rPr>
              <a:t>bước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sau</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Bước</a:t>
            </a:r>
            <a:r>
              <a:rPr lang="en-US" sz="3600" dirty="0">
                <a:latin typeface="Quattrocento Sans"/>
                <a:ea typeface="Quattrocento Sans"/>
                <a:cs typeface="Quattrocento Sans"/>
                <a:sym typeface="Quattrocento Sans"/>
              </a:rPr>
              <a:t> 1: </a:t>
            </a:r>
            <a:r>
              <a:rPr lang="en-US" sz="3600" dirty="0" err="1">
                <a:latin typeface="Quattrocento Sans"/>
                <a:ea typeface="Quattrocento Sans"/>
                <a:cs typeface="Quattrocento Sans"/>
                <a:sym typeface="Quattrocento Sans"/>
              </a:rPr>
              <a:t>Liệt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kê</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tất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cả</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tính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năng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phần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mềm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chức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năng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hiệu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suất</a:t>
            </a:r>
            <a:r>
              <a:rPr lang="en-US" sz="3600" dirty="0">
                <a:latin typeface="Quattrocento Sans"/>
                <a:ea typeface="Quattrocento Sans"/>
                <a:cs typeface="Quattrocento Sans"/>
                <a:sym typeface="Quattrocento Sans"/>
              </a:rPr>
              <a:t>, GUI) </a:t>
            </a:r>
            <a:r>
              <a:rPr lang="en-US" sz="3600" dirty="0" err="1">
                <a:latin typeface="Quattrocento Sans"/>
                <a:ea typeface="Quattrocento Sans"/>
                <a:cs typeface="Quattrocento Sans"/>
                <a:sym typeface="Quattrocento Sans"/>
              </a:rPr>
              <a:t>có</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thể</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cần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Bước</a:t>
            </a:r>
            <a:r>
              <a:rPr lang="en-US" sz="3600" dirty="0">
                <a:latin typeface="Quattrocento Sans"/>
                <a:ea typeface="Quattrocento Sans"/>
                <a:cs typeface="Quattrocento Sans"/>
                <a:sym typeface="Quattrocento Sans"/>
              </a:rPr>
              <a:t> 2: </a:t>
            </a:r>
            <a:r>
              <a:rPr lang="en-US" sz="3600" dirty="0" err="1">
                <a:latin typeface="Quattrocento Sans"/>
                <a:ea typeface="Quattrocento Sans"/>
                <a:cs typeface="Quattrocento Sans"/>
                <a:sym typeface="Quattrocento Sans"/>
              </a:rPr>
              <a:t>Xác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định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mục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tiêu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dựa</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trên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tính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năng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trên</a:t>
            </a:r>
            <a:endParaRPr sz="3600" dirty="0">
              <a:latin typeface="Quattrocento Sans"/>
              <a:ea typeface="Quattrocento Sans"/>
              <a:cs typeface="Quattrocento Sans"/>
              <a:sym typeface="Quattrocento Sans"/>
            </a:endParaRPr>
          </a:p>
        </p:txBody>
      </p:sp>
      <p:sp>
        <p:nvSpPr>
          <p:cNvPr id="409" name="Google Shape;409;g116f0f54a95_0_309"/>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3: Xác định mục tiêu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 calcmode="lin" valueType="num">
                                      <p:cBhvr additive="base">
                                        <p:cTn id="7" dur="1000"/>
                                        <p:tgtEl>
                                          <p:spTgt spid="40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8">
                                            <p:txEl>
                                              <p:pRg st="1" end="1"/>
                                            </p:txEl>
                                          </p:spTgt>
                                        </p:tgtEl>
                                        <p:attrNameLst>
                                          <p:attrName>style.visibility</p:attrName>
                                        </p:attrNameLst>
                                      </p:cBhvr>
                                      <p:to>
                                        <p:strVal val="visible"/>
                                      </p:to>
                                    </p:set>
                                    <p:anim calcmode="lin" valueType="num">
                                      <p:cBhvr additive="base">
                                        <p:cTn id="12" dur="1000"/>
                                        <p:tgtEl>
                                          <p:spTgt spid="40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8">
                                            <p:txEl>
                                              <p:pRg st="2" end="2"/>
                                            </p:txEl>
                                          </p:spTgt>
                                        </p:tgtEl>
                                        <p:attrNameLst>
                                          <p:attrName>style.visibility</p:attrName>
                                        </p:attrNameLst>
                                      </p:cBhvr>
                                      <p:to>
                                        <p:strVal val="visible"/>
                                      </p:to>
                                    </p:set>
                                    <p:anim calcmode="lin" valueType="num">
                                      <p:cBhvr additive="base">
                                        <p:cTn id="17" dur="1000"/>
                                        <p:tgtEl>
                                          <p:spTgt spid="40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08">
                                            <p:txEl>
                                              <p:pRg st="3" end="3"/>
                                            </p:txEl>
                                          </p:spTgt>
                                        </p:tgtEl>
                                        <p:attrNameLst>
                                          <p:attrName>style.visibility</p:attrName>
                                        </p:attrNameLst>
                                      </p:cBhvr>
                                      <p:to>
                                        <p:strVal val="visible"/>
                                      </p:to>
                                    </p:set>
                                    <p:anim calcmode="lin" valueType="num">
                                      <p:cBhvr additive="base">
                                        <p:cTn id="22" dur="1000"/>
                                        <p:tgtEl>
                                          <p:spTgt spid="40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16f0f54a95_0_3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15" name="Google Shape;415;g116f0f54a95_0_31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Áp dụng vào dự án kiểm thử website Ngân hàng để xác định đối tượng kiểm thử chúng ta có sơ đồ tư duy như sau: </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pic>
        <p:nvPicPr>
          <p:cNvPr id="416" name="Google Shape;416;g116f0f54a95_0_319"/>
          <p:cNvPicPr preferRelativeResize="0"/>
          <p:nvPr/>
        </p:nvPicPr>
        <p:blipFill>
          <a:blip r:embed="rId3">
            <a:alphaModFix/>
          </a:blip>
          <a:stretch>
            <a:fillRect/>
          </a:stretch>
        </p:blipFill>
        <p:spPr>
          <a:xfrm>
            <a:off x="1074821" y="274639"/>
            <a:ext cx="10467454" cy="64377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116f0f54a95_0_33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422" name="Google Shape;422;g116f0f54a95_0_334"/>
          <p:cNvSpPr txBox="1"/>
          <p:nvPr/>
        </p:nvSpPr>
        <p:spPr>
          <a:xfrm>
            <a:off x="249500" y="816000"/>
            <a:ext cx="11410800" cy="60420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a:buChar char="❖"/>
            </a:pPr>
            <a:r>
              <a:rPr lang="en-US" sz="3300" dirty="0" err="1">
                <a:latin typeface="Quattrocento Sans"/>
                <a:ea typeface="Quattrocento Sans"/>
                <a:cs typeface="Quattrocento Sans"/>
                <a:sym typeface="Quattrocento Sans"/>
              </a:rPr>
              <a:t>Dựa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trên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các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tính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năng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trên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bạn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có</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thể</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xác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định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mục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tiêu</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kiểm</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thử</a:t>
            </a:r>
            <a:r>
              <a:rPr lang="en-US" sz="3300" dirty="0">
                <a:latin typeface="Quattrocento Sans"/>
                <a:ea typeface="Quattrocento Sans"/>
                <a:cs typeface="Quattrocento Sans"/>
                <a:sym typeface="Quattrocento Sans"/>
              </a:rPr>
              <a:t> (Test Objective) </a:t>
            </a:r>
            <a:r>
              <a:rPr lang="en-US" sz="3300" dirty="0" err="1">
                <a:latin typeface="Quattrocento Sans"/>
                <a:ea typeface="Quattrocento Sans"/>
                <a:cs typeface="Quattrocento Sans"/>
                <a:sym typeface="Quattrocento Sans"/>
              </a:rPr>
              <a:t>của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dự</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án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Ngân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hàng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như</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sau</a:t>
            </a:r>
            <a:r>
              <a:rPr lang="en-US" sz="3300" dirty="0">
                <a:latin typeface="Quattrocento Sans"/>
                <a:ea typeface="Quattrocento Sans"/>
                <a:cs typeface="Quattrocento Sans"/>
                <a:sym typeface="Quattrocento Sans"/>
              </a:rPr>
              <a:t>:</a:t>
            </a:r>
            <a:endParaRPr sz="3300" dirty="0">
              <a:latin typeface="Quattrocento Sans"/>
              <a:ea typeface="Quattrocento Sans"/>
              <a:cs typeface="Quattrocento Sans"/>
              <a:sym typeface="Quattrocento Sans"/>
            </a:endParaRPr>
          </a:p>
          <a:p>
            <a:pPr marL="1143000" lvl="2" indent="-311150" algn="l" rtl="0">
              <a:spcBef>
                <a:spcPts val="0"/>
              </a:spcBef>
              <a:spcAft>
                <a:spcPts val="0"/>
              </a:spcAft>
              <a:buClr>
                <a:srgbClr val="FF5A33"/>
              </a:buClr>
              <a:buSzPts val="3300"/>
              <a:buFont typeface="Quattrocento Sans"/>
              <a:buChar char="⮚"/>
            </a:pPr>
            <a:r>
              <a:rPr lang="en-US" sz="3300" dirty="0" err="1">
                <a:latin typeface="Quattrocento Sans"/>
                <a:ea typeface="Quattrocento Sans"/>
                <a:cs typeface="Quattrocento Sans"/>
                <a:sym typeface="Quattrocento Sans"/>
              </a:rPr>
              <a:t>Kiểm</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thử</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xem</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liệu</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chức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năng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của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trang</a:t>
            </a:r>
            <a:r>
              <a:rPr lang="en-US" sz="3300" dirty="0">
                <a:latin typeface="Quattrocento Sans"/>
                <a:ea typeface="Quattrocento Sans"/>
                <a:cs typeface="Quattrocento Sans"/>
                <a:sym typeface="Quattrocento Sans"/>
              </a:rPr>
              <a:t> web </a:t>
            </a:r>
            <a:r>
              <a:rPr lang="en-US" sz="3300" dirty="0" err="1">
                <a:latin typeface="Quattrocento Sans"/>
                <a:ea typeface="Quattrocento Sans"/>
                <a:cs typeface="Quattrocento Sans"/>
                <a:sym typeface="Quattrocento Sans"/>
              </a:rPr>
              <a:t>Ngân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hàng</a:t>
            </a:r>
            <a:r>
              <a:rPr lang="en-US" sz="3300" dirty="0">
                <a:latin typeface="Quattrocento Sans"/>
                <a:ea typeface="Quattrocento Sans"/>
                <a:cs typeface="Quattrocento Sans"/>
                <a:sym typeface="Quattrocento Sans"/>
              </a:rPr>
              <a:t>(</a:t>
            </a:r>
            <a:r>
              <a:rPr lang="en-US" sz="3300" dirty="0" err="1">
                <a:latin typeface="Quattrocento Sans"/>
                <a:ea typeface="Quattrocento Sans"/>
                <a:cs typeface="Quattrocento Sans"/>
                <a:sym typeface="Quattrocento Sans"/>
              </a:rPr>
              <a:t>Tài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khoản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Tiền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gửi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có</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hoạt</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động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như</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mong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đợi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mà</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không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có</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bất</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kỳ</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lỗi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hoặc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lỗi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nào</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trong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môi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trường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kinh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doanh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thực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tế</a:t>
            </a:r>
            <a:endParaRPr sz="3300" dirty="0">
              <a:latin typeface="Quattrocento Sans"/>
              <a:ea typeface="Quattrocento Sans"/>
              <a:cs typeface="Quattrocento Sans"/>
              <a:sym typeface="Quattrocento Sans"/>
            </a:endParaRPr>
          </a:p>
          <a:p>
            <a:pPr marL="1143000" lvl="2" indent="-311150" algn="l" rtl="0">
              <a:spcBef>
                <a:spcPts val="0"/>
              </a:spcBef>
              <a:spcAft>
                <a:spcPts val="0"/>
              </a:spcAft>
              <a:buClr>
                <a:srgbClr val="FF5A33"/>
              </a:buClr>
              <a:buSzPts val="3300"/>
              <a:buFont typeface="Quattrocento Sans"/>
              <a:buChar char="⮚"/>
            </a:pPr>
            <a:r>
              <a:rPr lang="en-US" sz="3300" dirty="0" err="1">
                <a:latin typeface="Quattrocento Sans"/>
                <a:ea typeface="Quattrocento Sans"/>
                <a:cs typeface="Quattrocento Sans"/>
                <a:sym typeface="Quattrocento Sans"/>
              </a:rPr>
              <a:t>Kiểm</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thử</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xem</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giao</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diện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bên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ngoài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của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trang</a:t>
            </a:r>
            <a:r>
              <a:rPr lang="en-US" sz="3300" dirty="0">
                <a:latin typeface="Quattrocento Sans"/>
                <a:ea typeface="Quattrocento Sans"/>
                <a:cs typeface="Quattrocento Sans"/>
                <a:sym typeface="Quattrocento Sans"/>
              </a:rPr>
              <a:t> web </a:t>
            </a:r>
            <a:r>
              <a:rPr lang="en-US" sz="3300" dirty="0" err="1">
                <a:latin typeface="Quattrocento Sans"/>
                <a:ea typeface="Quattrocento Sans"/>
                <a:cs typeface="Quattrocento Sans"/>
                <a:sym typeface="Quattrocento Sans"/>
              </a:rPr>
              <a:t>như</a:t>
            </a:r>
            <a:r>
              <a:rPr lang="en-US" sz="3300" dirty="0">
                <a:latin typeface="Quattrocento Sans"/>
                <a:ea typeface="Quattrocento Sans"/>
                <a:cs typeface="Quattrocento Sans"/>
                <a:sym typeface="Quattrocento Sans"/>
              </a:rPr>
              <a:t> UI </a:t>
            </a:r>
            <a:r>
              <a:rPr lang="en-US" sz="3300" dirty="0" err="1">
                <a:latin typeface="Quattrocento Sans"/>
                <a:ea typeface="Quattrocento Sans"/>
                <a:cs typeface="Quattrocento Sans"/>
                <a:sym typeface="Quattrocento Sans"/>
              </a:rPr>
              <a:t>có</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hoạt</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động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như</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mong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đợi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không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và</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đáp</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ứng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nhu</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cầu</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của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khách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hàng</a:t>
            </a:r>
            <a:endParaRPr sz="3300" dirty="0">
              <a:latin typeface="Quattrocento Sans"/>
              <a:ea typeface="Quattrocento Sans"/>
              <a:cs typeface="Quattrocento Sans"/>
              <a:sym typeface="Quattrocento Sans"/>
            </a:endParaRPr>
          </a:p>
          <a:p>
            <a:pPr marL="1143000" lvl="2" indent="-311150" algn="l" rtl="0">
              <a:spcBef>
                <a:spcPts val="0"/>
              </a:spcBef>
              <a:spcAft>
                <a:spcPts val="0"/>
              </a:spcAft>
              <a:buClr>
                <a:srgbClr val="FF5A33"/>
              </a:buClr>
              <a:buSzPts val="3300"/>
              <a:buFont typeface="Quattrocento Sans"/>
              <a:buChar char="⮚"/>
            </a:pPr>
            <a:r>
              <a:rPr lang="en-US" sz="3300" dirty="0" err="1">
                <a:latin typeface="Quattrocento Sans"/>
                <a:ea typeface="Quattrocento Sans"/>
                <a:cs typeface="Quattrocento Sans"/>
                <a:sym typeface="Quattrocento Sans"/>
              </a:rPr>
              <a:t>Xác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minh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khả</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năng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sử</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dụng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của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trang</a:t>
            </a:r>
            <a:r>
              <a:rPr lang="en-US" sz="3300" dirty="0">
                <a:latin typeface="Quattrocento Sans"/>
                <a:ea typeface="Quattrocento Sans"/>
                <a:cs typeface="Quattrocento Sans"/>
                <a:sym typeface="Quattrocento Sans"/>
              </a:rPr>
              <a:t> web. </a:t>
            </a:r>
            <a:r>
              <a:rPr lang="en-US" sz="3300" dirty="0" err="1">
                <a:latin typeface="Quattrocento Sans"/>
                <a:ea typeface="Quattrocento Sans"/>
                <a:cs typeface="Quattrocento Sans"/>
                <a:sym typeface="Quattrocento Sans"/>
              </a:rPr>
              <a:t>Những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chức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năng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đó</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có</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thuận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tiện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cho</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người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dùng</a:t>
            </a:r>
            <a:r>
              <a:rPr lang="en-US" sz="3300" dirty="0">
                <a:latin typeface="Quattrocento Sans"/>
                <a:ea typeface="Quattrocento Sans"/>
                <a:cs typeface="Quattrocento Sans"/>
                <a:sym typeface="Quattrocento Sans"/>
              </a:rPr>
              <a:t> hay </a:t>
            </a:r>
            <a:r>
              <a:rPr lang="en-US" sz="3300" dirty="0" err="1">
                <a:latin typeface="Quattrocento Sans"/>
                <a:ea typeface="Quattrocento Sans"/>
                <a:cs typeface="Quattrocento Sans"/>
                <a:sym typeface="Quattrocento Sans"/>
              </a:rPr>
              <a:t>không</a:t>
            </a:r>
            <a:r>
              <a:rPr lang="en-US" sz="3300" dirty="0">
                <a:latin typeface="Quattrocento Sans"/>
                <a:ea typeface="Quattrocento Sans"/>
                <a:cs typeface="Quattrocento Sans"/>
                <a:sym typeface="Quattrocento Sans"/>
              </a:rPr>
              <a:t>?</a:t>
            </a:r>
            <a:endParaRPr sz="3300" dirty="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anim calcmode="lin" valueType="num">
                                      <p:cBhvr additive="base">
                                        <p:cTn id="7" dur="1000"/>
                                        <p:tgtEl>
                                          <p:spTgt spid="42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2">
                                            <p:txEl>
                                              <p:pRg st="1" end="1"/>
                                            </p:txEl>
                                          </p:spTgt>
                                        </p:tgtEl>
                                        <p:attrNameLst>
                                          <p:attrName>style.visibility</p:attrName>
                                        </p:attrNameLst>
                                      </p:cBhvr>
                                      <p:to>
                                        <p:strVal val="visible"/>
                                      </p:to>
                                    </p:set>
                                    <p:anim calcmode="lin" valueType="num">
                                      <p:cBhvr additive="base">
                                        <p:cTn id="12" dur="1000"/>
                                        <p:tgtEl>
                                          <p:spTgt spid="42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2">
                                            <p:txEl>
                                              <p:pRg st="2" end="2"/>
                                            </p:txEl>
                                          </p:spTgt>
                                        </p:tgtEl>
                                        <p:attrNameLst>
                                          <p:attrName>style.visibility</p:attrName>
                                        </p:attrNameLst>
                                      </p:cBhvr>
                                      <p:to>
                                        <p:strVal val="visible"/>
                                      </p:to>
                                    </p:set>
                                    <p:anim calcmode="lin" valueType="num">
                                      <p:cBhvr additive="base">
                                        <p:cTn id="17" dur="1000"/>
                                        <p:tgtEl>
                                          <p:spTgt spid="42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22">
                                            <p:txEl>
                                              <p:pRg st="3" end="3"/>
                                            </p:txEl>
                                          </p:spTgt>
                                        </p:tgtEl>
                                        <p:attrNameLst>
                                          <p:attrName>style.visibility</p:attrName>
                                        </p:attrNameLst>
                                      </p:cBhvr>
                                      <p:to>
                                        <p:strVal val="visible"/>
                                      </p:to>
                                    </p:set>
                                    <p:anim calcmode="lin" valueType="num">
                                      <p:cBhvr additive="base">
                                        <p:cTn id="22" dur="1000"/>
                                        <p:tgtEl>
                                          <p:spTgt spid="42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1757251f1a_0_4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428" name="Google Shape;428;g11757251f1a_0_469"/>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429" name="Google Shape;429;g11757251f1a_0_46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0" name="Google Shape;430;g11757251f1a_0_46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 name="Google Shape;431;g11757251f1a_0_469"/>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a:buChar char="•"/>
            </a:pPr>
            <a:r>
              <a:rPr lang="en-US" sz="2900" b="1">
                <a:solidFill>
                  <a:srgbClr val="333333"/>
                </a:solidFill>
                <a:latin typeface="Quattrocento Sans"/>
                <a:ea typeface="Quattrocento Sans"/>
                <a:cs typeface="Quattrocento Sans"/>
                <a:sym typeface="Quattrocento Sans"/>
              </a:rPr>
              <a:t>Test plan là gì?</a:t>
            </a:r>
            <a:endParaRPr sz="2900" b="1">
              <a:solidFill>
                <a:srgbClr val="333333"/>
              </a:solidFill>
              <a:latin typeface="Quattrocento Sans"/>
              <a:ea typeface="Quattrocento Sans"/>
              <a:cs typeface="Quattrocento Sans"/>
              <a:sym typeface="Quattrocento Sans"/>
            </a:endParaRPr>
          </a:p>
          <a:p>
            <a:pPr marL="457200" lvl="0"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Tầm quan trọng của Kế hoạch kiểm tra là gì?</a:t>
            </a:r>
            <a:endParaRPr sz="2900" b="1">
              <a:solidFill>
                <a:srgbClr val="333333"/>
              </a:solidFill>
              <a:latin typeface="Quattrocento Sans"/>
              <a:ea typeface="Quattrocento Sans"/>
              <a:cs typeface="Quattrocento Sans"/>
              <a:sym typeface="Quattrocento Sans"/>
            </a:endParaRPr>
          </a:p>
          <a:p>
            <a:pPr marL="457200" lvl="0"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8 bước để viết một Test Plan</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1: Phân tích sản phẩm</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2: Thiết kế Chiến lược Kiểm tra</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3: Xác định các Mục tiêu Kiểm tra</a:t>
            </a:r>
            <a:endParaRPr sz="2900" b="1">
              <a:solidFill>
                <a:srgbClr val="333333"/>
              </a:solidFill>
              <a:latin typeface="Quattrocento Sans"/>
              <a:ea typeface="Quattrocento Sans"/>
              <a:cs typeface="Quattrocento Sans"/>
              <a:sym typeface="Quattrocento Sans"/>
            </a:endParaRPr>
          </a:p>
        </p:txBody>
      </p:sp>
      <p:sp>
        <p:nvSpPr>
          <p:cNvPr id="432" name="Google Shape;432;g11757251f1a_0_46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433" name="Google Shape;433;g11757251f1a_0_469"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11757251f1a_0_4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439" name="Google Shape;439;g11757251f1a_0_479"/>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440" name="Google Shape;440;g11757251f1a_0_47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41" name="Google Shape;441;g11757251f1a_0_47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 name="Google Shape;442;g11757251f1a_0_479"/>
          <p:cNvSpPr txBox="1"/>
          <p:nvPr/>
        </p:nvSpPr>
        <p:spPr>
          <a:xfrm>
            <a:off x="694500" y="2067600"/>
            <a:ext cx="8229600" cy="3933900"/>
          </a:xfrm>
          <a:prstGeom prst="rect">
            <a:avLst/>
          </a:prstGeom>
          <a:noFill/>
          <a:ln>
            <a:noFill/>
          </a:ln>
        </p:spPr>
        <p:txBody>
          <a:bodyPr spcFirstLastPara="1" wrap="square" lIns="91425" tIns="45700" rIns="91425" bIns="45700" anchor="t" anchorCtr="0">
            <a:noAutofit/>
          </a:bodyPr>
          <a:lstStyle/>
          <a:p>
            <a:pPr marL="457200" lvl="0" indent="-412750" algn="l" rtl="0">
              <a:lnSpc>
                <a:spcPct val="115000"/>
              </a:lnSpc>
              <a:spcBef>
                <a:spcPts val="0"/>
              </a:spcBef>
              <a:spcAft>
                <a:spcPts val="0"/>
              </a:spcAft>
              <a:buClr>
                <a:srgbClr val="333333"/>
              </a:buClr>
              <a:buSzPts val="2900"/>
              <a:buFont typeface="Quattrocento Sans"/>
              <a:buChar char="•"/>
            </a:pPr>
            <a:r>
              <a:rPr lang="en-US" sz="2900" b="1" dirty="0">
                <a:solidFill>
                  <a:srgbClr val="333333"/>
                </a:solidFill>
                <a:latin typeface="Quattrocento Sans"/>
                <a:ea typeface="Quattrocento Sans"/>
                <a:cs typeface="Quattrocento Sans"/>
                <a:sym typeface="Quattrocento Sans"/>
              </a:rPr>
              <a:t>8 </a:t>
            </a:r>
            <a:r>
              <a:rPr lang="en-US" sz="2900" b="1" dirty="0" err="1">
                <a:solidFill>
                  <a:srgbClr val="333333"/>
                </a:solidFill>
                <a:latin typeface="Quattrocento Sans"/>
                <a:ea typeface="Quattrocento Sans"/>
                <a:cs typeface="Quattrocento Sans"/>
                <a:sym typeface="Quattrocento Sans"/>
              </a:rPr>
              <a:t>bước</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để</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viết</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một</a:t>
            </a:r>
            <a:r>
              <a:rPr lang="en-US" sz="2900" b="1" dirty="0">
                <a:solidFill>
                  <a:srgbClr val="333333"/>
                </a:solidFill>
                <a:latin typeface="Quattrocento Sans"/>
                <a:ea typeface="Quattrocento Sans"/>
                <a:cs typeface="Quattrocento Sans"/>
                <a:sym typeface="Quattrocento Sans"/>
              </a:rPr>
              <a:t> Test Plan</a:t>
            </a:r>
            <a:endParaRPr sz="2900" b="1" dirty="0">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dirty="0" err="1">
                <a:solidFill>
                  <a:srgbClr val="333333"/>
                </a:solidFill>
                <a:latin typeface="Quattrocento Sans"/>
                <a:ea typeface="Quattrocento Sans"/>
                <a:cs typeface="Quattrocento Sans"/>
                <a:sym typeface="Quattrocento Sans"/>
              </a:rPr>
              <a:t>Bước</a:t>
            </a:r>
            <a:r>
              <a:rPr lang="en-US" sz="2900" b="1" dirty="0">
                <a:solidFill>
                  <a:srgbClr val="333333"/>
                </a:solidFill>
                <a:latin typeface="Quattrocento Sans"/>
                <a:ea typeface="Quattrocento Sans"/>
                <a:cs typeface="Quattrocento Sans"/>
                <a:sym typeface="Quattrocento Sans"/>
              </a:rPr>
              <a:t> 4: </a:t>
            </a:r>
            <a:r>
              <a:rPr lang="en-US" sz="2900" b="1" dirty="0" err="1">
                <a:solidFill>
                  <a:srgbClr val="333333"/>
                </a:solidFill>
                <a:latin typeface="Quattrocento Sans"/>
                <a:ea typeface="Quattrocento Sans"/>
                <a:cs typeface="Quattrocento Sans"/>
                <a:sym typeface="Quattrocento Sans"/>
              </a:rPr>
              <a:t>Xác</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định</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tiêu</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chí</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kiểm</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tra</a:t>
            </a:r>
            <a:endParaRPr sz="2900" b="1" dirty="0">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dirty="0" err="1">
                <a:solidFill>
                  <a:srgbClr val="333333"/>
                </a:solidFill>
                <a:latin typeface="Quattrocento Sans"/>
                <a:ea typeface="Quattrocento Sans"/>
                <a:cs typeface="Quattrocento Sans"/>
                <a:sym typeface="Quattrocento Sans"/>
              </a:rPr>
              <a:t>Bước</a:t>
            </a:r>
            <a:r>
              <a:rPr lang="en-US" sz="2900" b="1" dirty="0">
                <a:solidFill>
                  <a:srgbClr val="333333"/>
                </a:solidFill>
                <a:latin typeface="Quattrocento Sans"/>
                <a:ea typeface="Quattrocento Sans"/>
                <a:cs typeface="Quattrocento Sans"/>
                <a:sym typeface="Quattrocento Sans"/>
              </a:rPr>
              <a:t> 5: </a:t>
            </a:r>
            <a:r>
              <a:rPr lang="en-US" sz="2900" b="1" dirty="0" err="1">
                <a:solidFill>
                  <a:srgbClr val="333333"/>
                </a:solidFill>
                <a:latin typeface="Quattrocento Sans"/>
                <a:ea typeface="Quattrocento Sans"/>
                <a:cs typeface="Quattrocento Sans"/>
                <a:sym typeface="Quattrocento Sans"/>
              </a:rPr>
              <a:t>Hoạch</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định</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nguồn</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lực</a:t>
            </a:r>
            <a:endParaRPr sz="2900" b="1" dirty="0">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dirty="0" err="1">
                <a:solidFill>
                  <a:srgbClr val="333333"/>
                </a:solidFill>
                <a:latin typeface="Quattrocento Sans"/>
                <a:ea typeface="Quattrocento Sans"/>
                <a:cs typeface="Quattrocento Sans"/>
                <a:sym typeface="Quattrocento Sans"/>
              </a:rPr>
              <a:t>Bước</a:t>
            </a:r>
            <a:r>
              <a:rPr lang="en-US" sz="2900" b="1" dirty="0">
                <a:solidFill>
                  <a:srgbClr val="333333"/>
                </a:solidFill>
                <a:latin typeface="Quattrocento Sans"/>
                <a:ea typeface="Quattrocento Sans"/>
                <a:cs typeface="Quattrocento Sans"/>
                <a:sym typeface="Quattrocento Sans"/>
              </a:rPr>
              <a:t> 6: </a:t>
            </a:r>
            <a:r>
              <a:rPr lang="en-US" sz="2900" b="1" dirty="0" err="1">
                <a:solidFill>
                  <a:srgbClr val="333333"/>
                </a:solidFill>
                <a:latin typeface="Quattrocento Sans"/>
                <a:ea typeface="Quattrocento Sans"/>
                <a:cs typeface="Quattrocento Sans"/>
                <a:sym typeface="Quattrocento Sans"/>
              </a:rPr>
              <a:t>Lập</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kế</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hoạch</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môi</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trường</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thử</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nghiệm</a:t>
            </a:r>
            <a:endParaRPr sz="2900" b="1" dirty="0">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dirty="0" err="1">
                <a:solidFill>
                  <a:srgbClr val="333333"/>
                </a:solidFill>
                <a:latin typeface="Quattrocento Sans"/>
                <a:ea typeface="Quattrocento Sans"/>
                <a:cs typeface="Quattrocento Sans"/>
                <a:sym typeface="Quattrocento Sans"/>
              </a:rPr>
              <a:t>Bước</a:t>
            </a:r>
            <a:r>
              <a:rPr lang="en-US" sz="2900" b="1" dirty="0">
                <a:solidFill>
                  <a:srgbClr val="333333"/>
                </a:solidFill>
                <a:latin typeface="Quattrocento Sans"/>
                <a:ea typeface="Quattrocento Sans"/>
                <a:cs typeface="Quattrocento Sans"/>
                <a:sym typeface="Quattrocento Sans"/>
              </a:rPr>
              <a:t> 7: </a:t>
            </a:r>
            <a:r>
              <a:rPr lang="en-US" sz="2900" b="1" dirty="0" err="1">
                <a:solidFill>
                  <a:srgbClr val="333333"/>
                </a:solidFill>
                <a:latin typeface="Quattrocento Sans"/>
                <a:ea typeface="Quattrocento Sans"/>
                <a:cs typeface="Quattrocento Sans"/>
                <a:sym typeface="Quattrocento Sans"/>
              </a:rPr>
              <a:t>Lập</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lịch</a:t>
            </a:r>
            <a:r>
              <a:rPr lang="en-US" sz="2900" b="1" dirty="0">
                <a:solidFill>
                  <a:srgbClr val="333333"/>
                </a:solidFill>
                <a:latin typeface="Quattrocento Sans"/>
                <a:ea typeface="Quattrocento Sans"/>
                <a:cs typeface="Quattrocento Sans"/>
                <a:sym typeface="Quattrocento Sans"/>
              </a:rPr>
              <a:t> &amp; </a:t>
            </a:r>
            <a:r>
              <a:rPr lang="en-US" sz="2900" b="1" dirty="0" err="1">
                <a:solidFill>
                  <a:srgbClr val="333333"/>
                </a:solidFill>
                <a:latin typeface="Quattrocento Sans"/>
                <a:ea typeface="Quattrocento Sans"/>
                <a:cs typeface="Quattrocento Sans"/>
                <a:sym typeface="Quattrocento Sans"/>
              </a:rPr>
              <a:t>Ước</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tính</a:t>
            </a:r>
            <a:endParaRPr sz="2900" b="1" dirty="0">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dirty="0" err="1">
                <a:solidFill>
                  <a:srgbClr val="333333"/>
                </a:solidFill>
                <a:latin typeface="Quattrocento Sans"/>
                <a:ea typeface="Quattrocento Sans"/>
                <a:cs typeface="Quattrocento Sans"/>
                <a:sym typeface="Quattrocento Sans"/>
              </a:rPr>
              <a:t>Bước</a:t>
            </a:r>
            <a:r>
              <a:rPr lang="en-US" sz="2900" b="1" dirty="0">
                <a:solidFill>
                  <a:srgbClr val="333333"/>
                </a:solidFill>
                <a:latin typeface="Quattrocento Sans"/>
                <a:ea typeface="Quattrocento Sans"/>
                <a:cs typeface="Quattrocento Sans"/>
                <a:sym typeface="Quattrocento Sans"/>
              </a:rPr>
              <a:t> 8: </a:t>
            </a:r>
            <a:r>
              <a:rPr lang="en-US" sz="2900" b="1" dirty="0" err="1">
                <a:solidFill>
                  <a:srgbClr val="333333"/>
                </a:solidFill>
                <a:latin typeface="Quattrocento Sans"/>
                <a:ea typeface="Quattrocento Sans"/>
                <a:cs typeface="Quattrocento Sans"/>
                <a:sym typeface="Quattrocento Sans"/>
              </a:rPr>
              <a:t>Xác</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định</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phân</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phối</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thử</a:t>
            </a:r>
            <a:r>
              <a:rPr lang="en-US" sz="2900" b="1" dirty="0">
                <a:solidFill>
                  <a:srgbClr val="333333"/>
                </a:solidFill>
                <a:latin typeface="Quattrocento Sans"/>
                <a:ea typeface="Quattrocento Sans"/>
                <a:cs typeface="Quattrocento Sans"/>
                <a:sym typeface="Quattrocento Sans"/>
              </a:rPr>
              <a:t> </a:t>
            </a:r>
            <a:r>
              <a:rPr lang="en-US" sz="2900" b="1" dirty="0" err="1">
                <a:solidFill>
                  <a:srgbClr val="333333"/>
                </a:solidFill>
                <a:latin typeface="Quattrocento Sans"/>
                <a:ea typeface="Quattrocento Sans"/>
                <a:cs typeface="Quattrocento Sans"/>
                <a:sym typeface="Quattrocento Sans"/>
              </a:rPr>
              <a:t>nghiệm</a:t>
            </a:r>
            <a:endParaRPr sz="2900" b="1" dirty="0">
              <a:solidFill>
                <a:srgbClr val="333333"/>
              </a:solidFill>
              <a:latin typeface="Quattrocento Sans"/>
              <a:ea typeface="Quattrocento Sans"/>
              <a:cs typeface="Quattrocento Sans"/>
              <a:sym typeface="Quattrocento Sans"/>
            </a:endParaRPr>
          </a:p>
        </p:txBody>
      </p:sp>
      <p:sp>
        <p:nvSpPr>
          <p:cNvPr id="443" name="Google Shape;443;g11757251f1a_0_47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444" name="Google Shape;444;g11757251f1a_0_479"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g11757251f1a_0_489"/>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11757251f1a_0_493"/>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Bài 6: kế hoạch kiểm thử</a:t>
            </a:r>
            <a:endParaRPr/>
          </a:p>
        </p:txBody>
      </p:sp>
      <p:sp>
        <p:nvSpPr>
          <p:cNvPr id="455" name="Google Shape;455;g11757251f1a_0_493"/>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a:buNone/>
            </a:pPr>
            <a:r>
              <a:rPr lang="en-US"/>
              <a:t>kiểm thử cơ bản(P2)</a:t>
            </a:r>
            <a:endParaRPr/>
          </a:p>
        </p:txBody>
      </p:sp>
      <p:pic>
        <p:nvPicPr>
          <p:cNvPr id="456" name="Google Shape;456;g11757251f1a_0_493"/>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1757251f1a_0_49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a:t>
            </a:r>
            <a:endParaRPr/>
          </a:p>
        </p:txBody>
      </p:sp>
      <p:pic>
        <p:nvPicPr>
          <p:cNvPr id="462" name="Google Shape;462;g11757251f1a_0_499"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463" name="Google Shape;463;g11757251f1a_0_49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64" name="Google Shape;464;g11757251f1a_0_49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g11757251f1a_0_499"/>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8 bước để viết một Test Plan</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4: Xác định tiêu chí kiểm tra</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5: Hoạch định nguồn lực</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6: Lập kế hoạch môi trường thử nghiệm</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7: Lập lịch &amp; Ước tính</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8: Xác định phân phối thử nghiệm</a:t>
            </a:r>
            <a:endParaRPr sz="2900" b="1">
              <a:solidFill>
                <a:srgbClr val="333333"/>
              </a:solidFill>
              <a:latin typeface="Quattrocento Sans"/>
              <a:ea typeface="Quattrocento Sans"/>
              <a:cs typeface="Quattrocento Sans"/>
              <a:sym typeface="Quattrocento Sans"/>
            </a:endParaRPr>
          </a:p>
        </p:txBody>
      </p:sp>
      <p:sp>
        <p:nvSpPr>
          <p:cNvPr id="466" name="Google Shape;466;g11757251f1a_0_49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1757251f1a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criteria</a:t>
            </a:r>
            <a:endParaRPr/>
          </a:p>
        </p:txBody>
      </p:sp>
      <p:sp>
        <p:nvSpPr>
          <p:cNvPr id="472" name="Google Shape;472;g11757251f1a_0_0"/>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Tiêu chí kiểm thử là một tiêu chuẩn hoặc quy tắc mà dựa vào đó có thể thực hiện đánh giá sản phẩm. Có 2 loại tiêu chí kiểm thử như sau:</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Tiêu chí Đình chỉ(Suspension Criteria)</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Tiêu chí thoát(Exit Criteria)</a:t>
            </a:r>
            <a:endParaRPr sz="3600">
              <a:latin typeface="Quattrocento Sans"/>
              <a:ea typeface="Quattrocento Sans"/>
              <a:cs typeface="Quattrocento Sans"/>
              <a:sym typeface="Quattrocento Sans"/>
            </a:endParaRPr>
          </a:p>
        </p:txBody>
      </p:sp>
      <p:sp>
        <p:nvSpPr>
          <p:cNvPr id="473" name="Google Shape;473;g11757251f1a_0_0"/>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4: Xác định tiêu chí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anim calcmode="lin" valueType="num">
                                      <p:cBhvr additive="base">
                                        <p:cTn id="7" dur="1000"/>
                                        <p:tgtEl>
                                          <p:spTgt spid="47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2">
                                            <p:txEl>
                                              <p:pRg st="1" end="1"/>
                                            </p:txEl>
                                          </p:spTgt>
                                        </p:tgtEl>
                                        <p:attrNameLst>
                                          <p:attrName>style.visibility</p:attrName>
                                        </p:attrNameLst>
                                      </p:cBhvr>
                                      <p:to>
                                        <p:strVal val="visible"/>
                                      </p:to>
                                    </p:set>
                                    <p:anim calcmode="lin" valueType="num">
                                      <p:cBhvr additive="base">
                                        <p:cTn id="12" dur="1000"/>
                                        <p:tgtEl>
                                          <p:spTgt spid="47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72">
                                            <p:txEl>
                                              <p:pRg st="2" end="2"/>
                                            </p:txEl>
                                          </p:spTgt>
                                        </p:tgtEl>
                                        <p:attrNameLst>
                                          <p:attrName>style.visibility</p:attrName>
                                        </p:attrNameLst>
                                      </p:cBhvr>
                                      <p:to>
                                        <p:strVal val="visible"/>
                                      </p:to>
                                    </p:set>
                                    <p:anim calcmode="lin" valueType="num">
                                      <p:cBhvr additive="base">
                                        <p:cTn id="17" dur="1000"/>
                                        <p:tgtEl>
                                          <p:spTgt spid="47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1757251f1a_0_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79" name="Google Shape;479;g11757251f1a_0_11"/>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Tiêu chí Đình chỉ(Suspension Criteria)</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Chỉ định các tiêu chí đình chỉ quan trọng cho một bài kiểm tra. Nếu các tiêu chí đình chỉ được đáp ứng trong quá trình thử nghiệm, chu kỳ thử nghiệm đang hoạt động sẽ bị tạm dừng cho đến khi các tiêu chí được giải quyết .</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Ví dụ: Nếu các thành viên trong nhóm của bạn báo cáo rằng có 40% trường hợp kiểm thử không thành công, bạn nên tạm ngừng kiểm tra cho đến khi nhóm phát triển khắc phục tất cả các trường hợp không thành công.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anim calcmode="lin" valueType="num">
                                      <p:cBhvr additive="base">
                                        <p:cTn id="7" dur="1000"/>
                                        <p:tgtEl>
                                          <p:spTgt spid="4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9">
                                            <p:txEl>
                                              <p:pRg st="1" end="1"/>
                                            </p:txEl>
                                          </p:spTgt>
                                        </p:tgtEl>
                                        <p:attrNameLst>
                                          <p:attrName>style.visibility</p:attrName>
                                        </p:attrNameLst>
                                      </p:cBhvr>
                                      <p:to>
                                        <p:strVal val="visible"/>
                                      </p:to>
                                    </p:set>
                                    <p:anim calcmode="lin" valueType="num">
                                      <p:cBhvr additive="base">
                                        <p:cTn id="12" dur="1000"/>
                                        <p:tgtEl>
                                          <p:spTgt spid="47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79">
                                            <p:txEl>
                                              <p:pRg st="2" end="2"/>
                                            </p:txEl>
                                          </p:spTgt>
                                        </p:tgtEl>
                                        <p:attrNameLst>
                                          <p:attrName>style.visibility</p:attrName>
                                        </p:attrNameLst>
                                      </p:cBhvr>
                                      <p:to>
                                        <p:strVal val="visible"/>
                                      </p:to>
                                    </p:set>
                                    <p:anim calcmode="lin" valueType="num">
                                      <p:cBhvr additive="base">
                                        <p:cTn id="17" dur="1000"/>
                                        <p:tgtEl>
                                          <p:spTgt spid="47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15e76f5ad1_0_4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test plan</a:t>
            </a:r>
            <a:endParaRPr/>
          </a:p>
        </p:txBody>
      </p:sp>
      <p:sp>
        <p:nvSpPr>
          <p:cNvPr id="232" name="Google Shape;232;g115e76f5ad1_0_436"/>
          <p:cNvSpPr txBox="1"/>
          <p:nvPr/>
        </p:nvSpPr>
        <p:spPr>
          <a:xfrm>
            <a:off x="617100" y="1701675"/>
            <a:ext cx="11425200" cy="4883400"/>
          </a:xfrm>
          <a:prstGeom prst="rect">
            <a:avLst/>
          </a:prstGeom>
          <a:noFill/>
          <a:ln>
            <a:noFill/>
          </a:ln>
        </p:spPr>
        <p:txBody>
          <a:bodyPr spcFirstLastPara="1" wrap="square" lIns="91425" tIns="45700" rIns="91425" bIns="45700" anchor="t" anchorCtr="0">
            <a:noAutofit/>
          </a:bodyPr>
          <a:lstStyle/>
          <a:p>
            <a:pPr marL="914400" lvl="1" indent="-45085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Theo </a:t>
            </a:r>
            <a:r>
              <a:rPr lang="en-US" sz="3500" dirty="0" err="1">
                <a:latin typeface="Quattrocento Sans"/>
                <a:ea typeface="Quattrocento Sans"/>
                <a:cs typeface="Quattrocento Sans"/>
                <a:sym typeface="Quattrocento Sans"/>
              </a:rPr>
              <a:t>định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nghĩa</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của</a:t>
            </a:r>
            <a:r>
              <a:rPr lang="en-US" sz="3500" dirty="0">
                <a:latin typeface="Quattrocento Sans"/>
                <a:ea typeface="Quattrocento Sans"/>
                <a:cs typeface="Quattrocento Sans"/>
                <a:sym typeface="Quattrocento Sans"/>
              </a:rPr>
              <a:t> ISTQB: “</a:t>
            </a:r>
            <a:r>
              <a:rPr lang="en-US" sz="3500" dirty="0">
                <a:solidFill>
                  <a:schemeClr val="dk1"/>
                </a:solidFill>
                <a:latin typeface="Quattrocento Sans"/>
                <a:ea typeface="Quattrocento Sans"/>
                <a:cs typeface="Quattrocento Sans"/>
                <a:sym typeface="Quattrocento Sans"/>
              </a:rPr>
              <a:t>TEST PLAN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là</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một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tài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liệu</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mô</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tả</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phạm</a:t>
            </a:r>
            <a:r>
              <a:rPr lang="en-US" sz="3500" dirty="0">
                <a:latin typeface="Quattrocento Sans"/>
                <a:ea typeface="Quattrocento Sans"/>
                <a:cs typeface="Quattrocento Sans"/>
                <a:sym typeface="Quattrocento Sans"/>
              </a:rPr>
              <a:t> vi, </a:t>
            </a:r>
            <a:r>
              <a:rPr lang="en-US" sz="3500" dirty="0" err="1">
                <a:latin typeface="Quattrocento Sans"/>
                <a:ea typeface="Quattrocento Sans"/>
                <a:cs typeface="Quattrocento Sans"/>
                <a:sym typeface="Quattrocento Sans"/>
              </a:rPr>
              <a:t>cách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tiếp</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cận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nguồn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lực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và</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lịch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trình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của</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các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hoạt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động</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kiểm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tra</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dự</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kiến</a:t>
            </a:r>
            <a:r>
              <a:rPr lang="en-US" sz="3500" dirty="0">
                <a:latin typeface="Quattrocento Sans"/>
                <a:ea typeface="Quattrocento Sans"/>
                <a:cs typeface="Quattrocento Sans"/>
                <a:sym typeface="Quattrocento Sans"/>
              </a:rPr>
              <a:t>.” </a:t>
            </a:r>
            <a:r>
              <a:rPr lang="en-US" sz="3000" i="1" dirty="0">
                <a:latin typeface="Quattrocento Sans"/>
                <a:ea typeface="Quattrocento Sans"/>
                <a:cs typeface="Quattrocento Sans"/>
                <a:sym typeface="Quattrocento Sans"/>
              </a:rPr>
              <a:t>(ISTQB® (International Software Testing Qualifications Board))</a:t>
            </a:r>
            <a:endParaRPr sz="3000" i="1" dirty="0">
              <a:latin typeface="Quattrocento Sans"/>
              <a:ea typeface="Quattrocento Sans"/>
              <a:cs typeface="Quattrocento Sans"/>
              <a:sym typeface="Quattrocento Sans"/>
            </a:endParaRPr>
          </a:p>
          <a:p>
            <a:pPr marL="914400" lvl="1" indent="-45085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Test plan </a:t>
            </a:r>
            <a:r>
              <a:rPr lang="en-US" sz="3500" dirty="0" err="1">
                <a:latin typeface="Quattrocento Sans"/>
                <a:ea typeface="Quattrocento Sans"/>
                <a:cs typeface="Quattrocento Sans"/>
                <a:sym typeface="Quattrocento Sans"/>
              </a:rPr>
              <a:t>đóng</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vai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trò</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như</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một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kế</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hoạch</a:t>
            </a:r>
            <a:r>
              <a:rPr lang="en-US" sz="3500" dirty="0">
                <a:latin typeface="Quattrocento Sans"/>
                <a:ea typeface="Quattrocento Sans"/>
                <a:cs typeface="Quattrocento Sans"/>
                <a:sym typeface="Quattrocento Sans"/>
              </a:rPr>
              <a:t> chi </a:t>
            </a:r>
            <a:r>
              <a:rPr lang="en-US" sz="3500" dirty="0" err="1">
                <a:latin typeface="Quattrocento Sans"/>
                <a:ea typeface="Quattrocento Sans"/>
                <a:cs typeface="Quattrocento Sans"/>
                <a:sym typeface="Quattrocento Sans"/>
              </a:rPr>
              <a:t>tiết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để</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tiến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hành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các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hoạt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động</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kiểm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thử</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phần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mềm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như</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một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quy</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trình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xác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định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được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giám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sát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và</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kiểm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soát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từng</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bước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bởi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người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quản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lý</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kiểm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thử</a:t>
            </a:r>
            <a:r>
              <a:rPr lang="en-US" sz="3500" dirty="0">
                <a:latin typeface="Quattrocento Sans"/>
                <a:ea typeface="Quattrocento Sans"/>
                <a:cs typeface="Quattrocento Sans"/>
                <a:sym typeface="Quattrocento Sans"/>
              </a:rPr>
              <a:t>.</a:t>
            </a:r>
            <a:endParaRPr sz="3500" dirty="0">
              <a:solidFill>
                <a:srgbClr val="333333"/>
              </a:solidFill>
              <a:highlight>
                <a:schemeClr val="lt1"/>
              </a:highlight>
              <a:latin typeface="Quattrocento Sans"/>
              <a:ea typeface="Quattrocento Sans"/>
              <a:cs typeface="Quattrocento Sans"/>
              <a:sym typeface="Quattrocento Sans"/>
            </a:endParaRPr>
          </a:p>
        </p:txBody>
      </p:sp>
      <p:sp>
        <p:nvSpPr>
          <p:cNvPr id="233" name="Google Shape;233;g115e76f5ad1_0_43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Test Plan là gì ?</a:t>
            </a:r>
            <a:endParaRPr sz="40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 calcmode="lin" valueType="num">
                                      <p:cBhvr additive="base">
                                        <p:cTn id="7" dur="1000"/>
                                        <p:tgtEl>
                                          <p:spTgt spid="23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2">
                                            <p:txEl>
                                              <p:pRg st="1" end="1"/>
                                            </p:txEl>
                                          </p:spTgt>
                                        </p:tgtEl>
                                        <p:attrNameLst>
                                          <p:attrName>style.visibility</p:attrName>
                                        </p:attrNameLst>
                                      </p:cBhvr>
                                      <p:to>
                                        <p:strVal val="visible"/>
                                      </p:to>
                                    </p:set>
                                    <p:anim calcmode="lin" valueType="num">
                                      <p:cBhvr additive="base">
                                        <p:cTn id="12" dur="1000"/>
                                        <p:tgtEl>
                                          <p:spTgt spid="23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11757251f1a_0_2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85" name="Google Shape;485;g11757251f1a_0_20"/>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Sơ đồ Tiêu chí Đình chỉ(Suspension Criteria Workflow)</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pic>
        <p:nvPicPr>
          <p:cNvPr id="486" name="Google Shape;486;g11757251f1a_0_20"/>
          <p:cNvPicPr preferRelativeResize="0"/>
          <p:nvPr/>
        </p:nvPicPr>
        <p:blipFill>
          <a:blip r:embed="rId3">
            <a:alphaModFix/>
          </a:blip>
          <a:stretch>
            <a:fillRect/>
          </a:stretch>
        </p:blipFill>
        <p:spPr>
          <a:xfrm>
            <a:off x="1604211" y="-1363579"/>
            <a:ext cx="7918964" cy="80759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11757251f1a_0_2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92" name="Google Shape;492;g11757251f1a_0_26"/>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Tiêu chí thoát(Exit Criteria)</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Chỉ định các tiêu chí thoát biểu thị sự hoàn thành thành công của một giai đoạn thử nghiệm.</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Tiêu chí thoát là kết quả mục tiêu của thử nghiệm và cần thiết trước khi tiếp tục giai đoạn phát triển tiếp theo.</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Ví dụ: 95% của tất cả các trường hợp kiểm tra quan trọng phải vượt qua.</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1000"/>
                                        <p:tgtEl>
                                          <p:spTgt spid="49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2">
                                            <p:txEl>
                                              <p:pRg st="1" end="1"/>
                                            </p:txEl>
                                          </p:spTgt>
                                        </p:tgtEl>
                                        <p:attrNameLst>
                                          <p:attrName>style.visibility</p:attrName>
                                        </p:attrNameLst>
                                      </p:cBhvr>
                                      <p:to>
                                        <p:strVal val="visible"/>
                                      </p:to>
                                    </p:set>
                                    <p:anim calcmode="lin" valueType="num">
                                      <p:cBhvr additive="base">
                                        <p:cTn id="12" dur="1000"/>
                                        <p:tgtEl>
                                          <p:spTgt spid="49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2">
                                            <p:txEl>
                                              <p:pRg st="2" end="2"/>
                                            </p:txEl>
                                          </p:spTgt>
                                        </p:tgtEl>
                                        <p:attrNameLst>
                                          <p:attrName>style.visibility</p:attrName>
                                        </p:attrNameLst>
                                      </p:cBhvr>
                                      <p:to>
                                        <p:strVal val="visible"/>
                                      </p:to>
                                    </p:set>
                                    <p:anim calcmode="lin" valueType="num">
                                      <p:cBhvr additive="base">
                                        <p:cTn id="17" dur="1000"/>
                                        <p:tgtEl>
                                          <p:spTgt spid="49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92">
                                            <p:txEl>
                                              <p:pRg st="3" end="3"/>
                                            </p:txEl>
                                          </p:spTgt>
                                        </p:tgtEl>
                                        <p:attrNameLst>
                                          <p:attrName>style.visibility</p:attrName>
                                        </p:attrNameLst>
                                      </p:cBhvr>
                                      <p:to>
                                        <p:strVal val="visible"/>
                                      </p:to>
                                    </p:set>
                                    <p:anim calcmode="lin" valueType="num">
                                      <p:cBhvr additive="base">
                                        <p:cTn id="22" dur="1000"/>
                                        <p:tgtEl>
                                          <p:spTgt spid="49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11757251f1a_0_3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98" name="Google Shape;498;g11757251f1a_0_32"/>
          <p:cNvSpPr txBox="1"/>
          <p:nvPr/>
        </p:nvSpPr>
        <p:spPr>
          <a:xfrm>
            <a:off x="649725" y="953250"/>
            <a:ext cx="10932600" cy="33762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Phương pháp xác định Tiêu chí thoát</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Chạy(Run rate): Yêu cầu bắt buộc phải là 100% mới xác nhận tiêu chí Thoát trừ khi có lý do rõ ràng.</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pic>
        <p:nvPicPr>
          <p:cNvPr id="499" name="Google Shape;499;g11757251f1a_0_32"/>
          <p:cNvPicPr preferRelativeResize="0"/>
          <p:nvPr/>
        </p:nvPicPr>
        <p:blipFill>
          <a:blip r:embed="rId3">
            <a:alphaModFix/>
          </a:blip>
          <a:stretch>
            <a:fillRect/>
          </a:stretch>
        </p:blipFill>
        <p:spPr>
          <a:xfrm>
            <a:off x="4293050" y="2989600"/>
            <a:ext cx="6707150" cy="350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anim calcmode="lin" valueType="num">
                                      <p:cBhvr additive="base">
                                        <p:cTn id="7" dur="1000"/>
                                        <p:tgtEl>
                                          <p:spTgt spid="4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8">
                                            <p:txEl>
                                              <p:pRg st="1" end="1"/>
                                            </p:txEl>
                                          </p:spTgt>
                                        </p:tgtEl>
                                        <p:attrNameLst>
                                          <p:attrName>style.visibility</p:attrName>
                                        </p:attrNameLst>
                                      </p:cBhvr>
                                      <p:to>
                                        <p:strVal val="visible"/>
                                      </p:to>
                                    </p:set>
                                    <p:anim calcmode="lin" valueType="num">
                                      <p:cBhvr additive="base">
                                        <p:cTn id="12" dur="1000"/>
                                        <p:tgtEl>
                                          <p:spTgt spid="49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8">
                                            <p:txEl>
                                              <p:pRg st="2" end="2"/>
                                            </p:txEl>
                                          </p:spTgt>
                                        </p:tgtEl>
                                        <p:attrNameLst>
                                          <p:attrName>style.visibility</p:attrName>
                                        </p:attrNameLst>
                                      </p:cBhvr>
                                      <p:to>
                                        <p:strVal val="visible"/>
                                      </p:to>
                                    </p:set>
                                    <p:anim calcmode="lin" valueType="num">
                                      <p:cBhvr additive="base">
                                        <p:cTn id="17" dur="1000"/>
                                        <p:tgtEl>
                                          <p:spTgt spid="498">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11757251f1a_0_6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505" name="Google Shape;505;g11757251f1a_0_62"/>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Vượt qua(Pass rate): Là mục tiêu của dự án nó phụ thuộc vào phạm vi dự án.</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5">
                                            <p:txEl>
                                              <p:pRg st="0" end="0"/>
                                            </p:txEl>
                                          </p:spTgt>
                                        </p:tgtEl>
                                        <p:attrNameLst>
                                          <p:attrName>style.visibility</p:attrName>
                                        </p:attrNameLst>
                                      </p:cBhvr>
                                      <p:to>
                                        <p:strVal val="visible"/>
                                      </p:to>
                                    </p:set>
                                    <p:anim calcmode="lin" valueType="num">
                                      <p:cBhvr additive="base">
                                        <p:cTn id="7" dur="1000"/>
                                        <p:tgtEl>
                                          <p:spTgt spid="50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1757251f1a_0_3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511" name="Google Shape;511;g11757251f1a_0_37"/>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Chạy(Run rate)</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chạy(Run rate) là tỷ lệ giữa </a:t>
            </a:r>
            <a:r>
              <a:rPr lang="en-US" sz="3600" b="1">
                <a:solidFill>
                  <a:schemeClr val="dk1"/>
                </a:solidFill>
                <a:latin typeface="Quattrocento Sans"/>
                <a:ea typeface="Quattrocento Sans"/>
                <a:cs typeface="Quattrocento Sans"/>
                <a:sym typeface="Quattrocento Sans"/>
              </a:rPr>
              <a:t>số trường hợp thử nghiệm được thực hiện / tổng số trường hợp thử nghiệm</a:t>
            </a:r>
            <a:r>
              <a:rPr lang="en-US" sz="3600">
                <a:solidFill>
                  <a:schemeClr val="dk1"/>
                </a:solidFill>
                <a:latin typeface="Quattrocento Sans"/>
                <a:ea typeface="Quattrocento Sans"/>
                <a:cs typeface="Quattrocento Sans"/>
                <a:sym typeface="Quattrocento Sans"/>
              </a:rPr>
              <a:t>(</a:t>
            </a:r>
            <a:r>
              <a:rPr lang="en-US" sz="3600" b="1" i="1">
                <a:solidFill>
                  <a:schemeClr val="dk1"/>
                </a:solidFill>
                <a:latin typeface="Quattrocento Sans"/>
                <a:ea typeface="Quattrocento Sans"/>
                <a:cs typeface="Quattrocento Sans"/>
                <a:sym typeface="Quattrocento Sans"/>
              </a:rPr>
              <a:t>Number test cases executed/Total test cases</a:t>
            </a:r>
            <a:r>
              <a:rPr lang="en-US" sz="3600">
                <a:solidFill>
                  <a:schemeClr val="dk1"/>
                </a:solidFill>
                <a:latin typeface="Quattrocento Sans"/>
                <a:ea typeface="Quattrocento Sans"/>
                <a:cs typeface="Quattrocento Sans"/>
                <a:sym typeface="Quattrocento Sans"/>
              </a:rPr>
              <a:t>).</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Ví dụ: Thông số kỹ thuật kiểm tra có tổng số 120 TC, nhưng Tester chỉ thực hiện 100 TC, Vì vậy, tỷ lệ chạy là 100/120 = 0,83 (83%).</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1">
                                            <p:txEl>
                                              <p:pRg st="0" end="0"/>
                                            </p:txEl>
                                          </p:spTgt>
                                        </p:tgtEl>
                                        <p:attrNameLst>
                                          <p:attrName>style.visibility</p:attrName>
                                        </p:attrNameLst>
                                      </p:cBhvr>
                                      <p:to>
                                        <p:strVal val="visible"/>
                                      </p:to>
                                    </p:set>
                                    <p:anim calcmode="lin" valueType="num">
                                      <p:cBhvr additive="base">
                                        <p:cTn id="7" dur="1000"/>
                                        <p:tgtEl>
                                          <p:spTgt spid="51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1">
                                            <p:txEl>
                                              <p:pRg st="1" end="1"/>
                                            </p:txEl>
                                          </p:spTgt>
                                        </p:tgtEl>
                                        <p:attrNameLst>
                                          <p:attrName>style.visibility</p:attrName>
                                        </p:attrNameLst>
                                      </p:cBhvr>
                                      <p:to>
                                        <p:strVal val="visible"/>
                                      </p:to>
                                    </p:set>
                                    <p:anim calcmode="lin" valueType="num">
                                      <p:cBhvr additive="base">
                                        <p:cTn id="12" dur="1000"/>
                                        <p:tgtEl>
                                          <p:spTgt spid="51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1">
                                            <p:txEl>
                                              <p:pRg st="2" end="2"/>
                                            </p:txEl>
                                          </p:spTgt>
                                        </p:tgtEl>
                                        <p:attrNameLst>
                                          <p:attrName>style.visibility</p:attrName>
                                        </p:attrNameLst>
                                      </p:cBhvr>
                                      <p:to>
                                        <p:strVal val="visible"/>
                                      </p:to>
                                    </p:set>
                                    <p:anim calcmode="lin" valueType="num">
                                      <p:cBhvr additive="base">
                                        <p:cTn id="17" dur="1000"/>
                                        <p:tgtEl>
                                          <p:spTgt spid="51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11757251f1a_0_4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517" name="Google Shape;517;g11757251f1a_0_48"/>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Tỉ</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lệ</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Vượt</a:t>
            </a:r>
            <a:r>
              <a:rPr lang="en-US" sz="3600" dirty="0">
                <a:solidFill>
                  <a:schemeClr val="dk1"/>
                </a:solidFill>
                <a:latin typeface="Quattrocento Sans"/>
                <a:ea typeface="Quattrocento Sans"/>
                <a:cs typeface="Quattrocento Sans"/>
                <a:sym typeface="Quattrocento Sans"/>
              </a:rPr>
              <a:t> qua(Pass rate)</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Tỷ</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lệ</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vượt</a:t>
            </a:r>
            <a:r>
              <a:rPr lang="en-US" sz="3600" dirty="0">
                <a:solidFill>
                  <a:schemeClr val="dk1"/>
                </a:solidFill>
                <a:latin typeface="Quattrocento Sans"/>
                <a:ea typeface="Quattrocento Sans"/>
                <a:cs typeface="Quattrocento Sans"/>
                <a:sym typeface="Quattrocento Sans"/>
              </a:rPr>
              <a:t> qua(Pass rate) </a:t>
            </a:r>
            <a:r>
              <a:rPr lang="en-US" sz="3600" dirty="0" err="1">
                <a:solidFill>
                  <a:schemeClr val="dk1"/>
                </a:solidFill>
                <a:latin typeface="Quattrocento Sans"/>
                <a:ea typeface="Quattrocento Sans"/>
                <a:cs typeface="Quattrocento Sans"/>
                <a:sym typeface="Quattrocento Sans"/>
              </a:rPr>
              <a:t>là</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tỷ</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lệ</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giữa</a:t>
            </a:r>
            <a:r>
              <a:rPr lang="en-US" sz="3600"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số</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trường</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hợp</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thử</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nghiệm</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được</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thông</a:t>
            </a:r>
            <a:r>
              <a:rPr lang="en-US" sz="3600" b="1" dirty="0">
                <a:solidFill>
                  <a:schemeClr val="dk1"/>
                </a:solidFill>
                <a:latin typeface="Quattrocento Sans"/>
                <a:ea typeface="Quattrocento Sans"/>
                <a:cs typeface="Quattrocento Sans"/>
                <a:sym typeface="Quattrocento Sans"/>
              </a:rPr>
              <a:t> qua / </a:t>
            </a:r>
            <a:r>
              <a:rPr lang="en-US" sz="3600" b="1" dirty="0" err="1">
                <a:solidFill>
                  <a:schemeClr val="dk1"/>
                </a:solidFill>
                <a:latin typeface="Quattrocento Sans"/>
                <a:ea typeface="Quattrocento Sans"/>
                <a:cs typeface="Quattrocento Sans"/>
                <a:sym typeface="Quattrocento Sans"/>
              </a:rPr>
              <a:t>trường</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hợp</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thử</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nghiệm</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được</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thực</a:t>
            </a:r>
            <a:r>
              <a:rPr lang="en-US" sz="3600" b="1" dirty="0">
                <a:solidFill>
                  <a:schemeClr val="dk1"/>
                </a:solidFill>
                <a:latin typeface="Quattrocento Sans"/>
                <a:ea typeface="Quattrocento Sans"/>
                <a:cs typeface="Quattrocento Sans"/>
                <a:sym typeface="Quattrocento Sans"/>
              </a:rPr>
              <a:t> </a:t>
            </a:r>
            <a:r>
              <a:rPr lang="en-US" sz="3600" b="1" dirty="0" err="1">
                <a:solidFill>
                  <a:schemeClr val="dk1"/>
                </a:solidFill>
                <a:latin typeface="Quattrocento Sans"/>
                <a:ea typeface="Quattrocento Sans"/>
                <a:cs typeface="Quattrocento Sans"/>
                <a:sym typeface="Quattrocento Sans"/>
              </a:rPr>
              <a:t>hiện</a:t>
            </a:r>
            <a:r>
              <a:rPr lang="en-US" sz="3600" dirty="0">
                <a:solidFill>
                  <a:schemeClr val="dk1"/>
                </a:solidFill>
                <a:latin typeface="Quattrocento Sans"/>
                <a:ea typeface="Quattrocento Sans"/>
                <a:cs typeface="Quattrocento Sans"/>
                <a:sym typeface="Quattrocento Sans"/>
              </a:rPr>
              <a:t>(</a:t>
            </a:r>
            <a:r>
              <a:rPr lang="en-US" sz="3600" b="1" i="1" dirty="0">
                <a:solidFill>
                  <a:schemeClr val="dk1"/>
                </a:solidFill>
                <a:latin typeface="Quattrocento Sans"/>
                <a:ea typeface="Quattrocento Sans"/>
                <a:cs typeface="Quattrocento Sans"/>
                <a:sym typeface="Quattrocento Sans"/>
              </a:rPr>
              <a:t>Numbers test cases passed / Test cases executed</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dirty="0" err="1">
                <a:solidFill>
                  <a:schemeClr val="dk1"/>
                </a:solidFill>
                <a:latin typeface="Quattrocento Sans"/>
                <a:ea typeface="Quattrocento Sans"/>
                <a:cs typeface="Quattrocento Sans"/>
                <a:sym typeface="Quattrocento Sans"/>
              </a:rPr>
              <a:t>Ví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dụ</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Trong</a:t>
            </a:r>
            <a:r>
              <a:rPr lang="en-US" sz="3600" dirty="0">
                <a:solidFill>
                  <a:schemeClr val="dk1"/>
                </a:solidFill>
                <a:latin typeface="Quattrocento Sans"/>
                <a:ea typeface="Quattrocento Sans"/>
                <a:cs typeface="Quattrocento Sans"/>
                <a:sym typeface="Quattrocento Sans"/>
              </a:rPr>
              <a:t> 100 TC ở Run rate </a:t>
            </a:r>
            <a:r>
              <a:rPr lang="en-US" sz="3600" dirty="0" err="1">
                <a:solidFill>
                  <a:schemeClr val="dk1"/>
                </a:solidFill>
                <a:latin typeface="Quattrocento Sans"/>
                <a:ea typeface="Quattrocento Sans"/>
                <a:cs typeface="Quattrocento Sans"/>
                <a:sym typeface="Quattrocento Sans"/>
              </a:rPr>
              <a:t>được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thực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có</a:t>
            </a:r>
            <a:r>
              <a:rPr lang="en-US" sz="3600" dirty="0">
                <a:solidFill>
                  <a:schemeClr val="dk1"/>
                </a:solidFill>
                <a:latin typeface="Quattrocento Sans"/>
                <a:ea typeface="Quattrocento Sans"/>
                <a:cs typeface="Quattrocento Sans"/>
                <a:sym typeface="Quattrocento Sans"/>
              </a:rPr>
              <a:t> 80 </a:t>
            </a:r>
            <a:r>
              <a:rPr lang="en-US" sz="3600" dirty="0" err="1">
                <a:solidFill>
                  <a:schemeClr val="dk1"/>
                </a:solidFill>
                <a:latin typeface="Quattrocento Sans"/>
                <a:ea typeface="Quattrocento Sans"/>
                <a:cs typeface="Quattrocento Sans"/>
                <a:sym typeface="Quattrocento Sans"/>
              </a:rPr>
              <a:t>TestCase</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đã</a:t>
            </a:r>
            <a:r>
              <a:rPr lang="en-US" sz="3600" dirty="0">
                <a:solidFill>
                  <a:schemeClr val="dk1"/>
                </a:solidFill>
                <a:latin typeface="Quattrocento Sans"/>
                <a:ea typeface="Quattrocento Sans"/>
                <a:cs typeface="Quattrocento Sans"/>
                <a:sym typeface="Quattrocento Sans"/>
              </a:rPr>
              <a:t> Pass, do </a:t>
            </a:r>
            <a:r>
              <a:rPr lang="en-US" sz="3600" dirty="0" err="1">
                <a:solidFill>
                  <a:schemeClr val="dk1"/>
                </a:solidFill>
                <a:latin typeface="Quattrocento Sans"/>
                <a:ea typeface="Quattrocento Sans"/>
                <a:cs typeface="Quattrocento Sans"/>
                <a:sym typeface="Quattrocento Sans"/>
              </a:rPr>
              <a:t>đó</a:t>
            </a:r>
            <a:r>
              <a:rPr lang="en-US" sz="3600" dirty="0">
                <a:solidFill>
                  <a:schemeClr val="dk1"/>
                </a:solidFill>
                <a:latin typeface="Quattrocento Sans"/>
                <a:ea typeface="Quattrocento Sans"/>
                <a:cs typeface="Quattrocento Sans"/>
                <a:sym typeface="Quattrocento Sans"/>
              </a:rPr>
              <a:t>, Pass rate </a:t>
            </a:r>
            <a:r>
              <a:rPr lang="en-US" sz="3600" dirty="0" err="1">
                <a:solidFill>
                  <a:schemeClr val="dk1"/>
                </a:solidFill>
                <a:latin typeface="Quattrocento Sans"/>
                <a:ea typeface="Quattrocento Sans"/>
                <a:cs typeface="Quattrocento Sans"/>
                <a:sym typeface="Quattrocento Sans"/>
              </a:rPr>
              <a:t>là</a:t>
            </a:r>
            <a:r>
              <a:rPr lang="en-US" sz="3600" dirty="0">
                <a:solidFill>
                  <a:schemeClr val="dk1"/>
                </a:solidFill>
                <a:latin typeface="Quattrocento Sans"/>
                <a:ea typeface="Quattrocento Sans"/>
                <a:cs typeface="Quattrocento Sans"/>
                <a:sym typeface="Quattrocento Sans"/>
              </a:rPr>
              <a:t> 80/100 = 0,8 (80%).</a:t>
            </a:r>
            <a:endParaRPr sz="36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 calcmode="lin" valueType="num">
                                      <p:cBhvr additive="base">
                                        <p:cTn id="7" dur="1000"/>
                                        <p:tgtEl>
                                          <p:spTgt spid="51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7">
                                            <p:txEl>
                                              <p:pRg st="1" end="1"/>
                                            </p:txEl>
                                          </p:spTgt>
                                        </p:tgtEl>
                                        <p:attrNameLst>
                                          <p:attrName>style.visibility</p:attrName>
                                        </p:attrNameLst>
                                      </p:cBhvr>
                                      <p:to>
                                        <p:strVal val="visible"/>
                                      </p:to>
                                    </p:set>
                                    <p:anim calcmode="lin" valueType="num">
                                      <p:cBhvr additive="base">
                                        <p:cTn id="12" dur="1000"/>
                                        <p:tgtEl>
                                          <p:spTgt spid="51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7">
                                            <p:txEl>
                                              <p:pRg st="2" end="2"/>
                                            </p:txEl>
                                          </p:spTgt>
                                        </p:tgtEl>
                                        <p:attrNameLst>
                                          <p:attrName>style.visibility</p:attrName>
                                        </p:attrNameLst>
                                      </p:cBhvr>
                                      <p:to>
                                        <p:strVal val="visible"/>
                                      </p:to>
                                    </p:set>
                                    <p:anim calcmode="lin" valueType="num">
                                      <p:cBhvr additive="base">
                                        <p:cTn id="17" dur="1000"/>
                                        <p:tgtEl>
                                          <p:spTgt spid="51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11757251f1a_0_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23" name="Google Shape;523;g11757251f1a_0_69"/>
          <p:cNvSpPr txBox="1"/>
          <p:nvPr/>
        </p:nvSpPr>
        <p:spPr>
          <a:xfrm>
            <a:off x="335925" y="1562550"/>
            <a:ext cx="11246400" cy="52260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a:buChar char="❖"/>
            </a:pPr>
            <a:r>
              <a:rPr lang="en-US" sz="3300" dirty="0" err="1">
                <a:latin typeface="Quattrocento Sans"/>
                <a:ea typeface="Quattrocento Sans"/>
                <a:cs typeface="Quattrocento Sans"/>
                <a:sym typeface="Quattrocento Sans"/>
              </a:rPr>
              <a:t>Kế</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hoạch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nguồn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lực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là</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một</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bản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tóm</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tắt</a:t>
            </a:r>
            <a:r>
              <a:rPr lang="en-US" sz="3300" dirty="0">
                <a:latin typeface="Quattrocento Sans"/>
                <a:ea typeface="Quattrocento Sans"/>
                <a:cs typeface="Quattrocento Sans"/>
                <a:sym typeface="Quattrocento Sans"/>
              </a:rPr>
              <a:t> chi </a:t>
            </a:r>
            <a:r>
              <a:rPr lang="en-US" sz="3300" dirty="0" err="1">
                <a:latin typeface="Quattrocento Sans"/>
                <a:ea typeface="Quattrocento Sans"/>
                <a:cs typeface="Quattrocento Sans"/>
                <a:sym typeface="Quattrocento Sans"/>
              </a:rPr>
              <a:t>tiết</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về</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tất</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cả</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các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loại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nguồn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lực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cần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thiết</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để</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hoàn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thành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nhiệm</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vụ</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của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dự</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án</a:t>
            </a:r>
            <a:r>
              <a:rPr lang="en-US" sz="3300" dirty="0">
                <a:latin typeface="Quattrocento Sans"/>
                <a:ea typeface="Quattrocento Sans"/>
                <a:cs typeface="Quattrocento Sans"/>
                <a:sym typeface="Quattrocento Sans"/>
              </a:rPr>
              <a:t>. </a:t>
            </a:r>
            <a:endParaRPr sz="3300" dirty="0">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300" dirty="0" err="1">
                <a:latin typeface="Quattrocento Sans"/>
                <a:ea typeface="Quattrocento Sans"/>
                <a:cs typeface="Quattrocento Sans"/>
                <a:sym typeface="Quattrocento Sans"/>
              </a:rPr>
              <a:t>Lập</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kế</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hoạch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nguồn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lực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là</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yếu</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tố</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quan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trọng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của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việc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lập</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kế</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hoạch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kiểm</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tra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vì</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giúp</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xác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định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số</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lượng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nguồn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lực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nhân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viên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thiết</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bị</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sẽ</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được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sử</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dụng</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cho</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dự</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án</a:t>
            </a:r>
            <a:r>
              <a:rPr lang="en-US" sz="3300" dirty="0">
                <a:latin typeface="Quattrocento Sans"/>
                <a:ea typeface="Quattrocento Sans"/>
                <a:cs typeface="Quattrocento Sans"/>
                <a:sym typeface="Quattrocento Sans"/>
              </a:rPr>
              <a:t>. Do </a:t>
            </a:r>
            <a:r>
              <a:rPr lang="en-US" sz="3300" dirty="0" err="1">
                <a:latin typeface="Quattrocento Sans"/>
                <a:ea typeface="Quattrocento Sans"/>
                <a:cs typeface="Quattrocento Sans"/>
                <a:sym typeface="Quattrocento Sans"/>
              </a:rPr>
              <a:t>đó</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Người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quản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lý</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kiểm</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thử</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có</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thể</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đưa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ra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lịch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trình</a:t>
            </a:r>
            <a:r>
              <a:rPr lang="en-US" sz="3300" dirty="0">
                <a:latin typeface="Quattrocento Sans"/>
                <a:ea typeface="Quattrocento Sans"/>
                <a:cs typeface="Quattrocento Sans"/>
                <a:sym typeface="Quattrocento Sans"/>
              </a:rPr>
              <a:t> &amp; </a:t>
            </a:r>
            <a:r>
              <a:rPr lang="en-US" sz="3300" dirty="0" err="1">
                <a:latin typeface="Quattrocento Sans"/>
                <a:ea typeface="Quattrocento Sans"/>
                <a:cs typeface="Quattrocento Sans"/>
                <a:sym typeface="Quattrocento Sans"/>
              </a:rPr>
              <a:t>ước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tính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chính</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xác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cho</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dự</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án</a:t>
            </a:r>
            <a:r>
              <a:rPr lang="en-US" sz="3300" dirty="0">
                <a:latin typeface="Quattrocento Sans"/>
                <a:ea typeface="Quattrocento Sans"/>
                <a:cs typeface="Quattrocento Sans"/>
                <a:sym typeface="Quattrocento Sans"/>
              </a:rPr>
              <a:t>.</a:t>
            </a:r>
            <a:endParaRPr sz="3300" dirty="0">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300" dirty="0" err="1">
                <a:latin typeface="Quattrocento Sans"/>
                <a:ea typeface="Quattrocento Sans"/>
                <a:cs typeface="Quattrocento Sans"/>
                <a:sym typeface="Quattrocento Sans"/>
              </a:rPr>
              <a:t>Phần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này</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đại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diện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cho</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các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tài</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nguyên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được</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đề</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xuất</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cho</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dự</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án</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của</a:t>
            </a:r>
            <a:r>
              <a:rPr lang="en-US" sz="3300" dirty="0">
                <a:latin typeface="Quattrocento Sans"/>
                <a:ea typeface="Quattrocento Sans"/>
                <a:cs typeface="Quattrocento Sans"/>
                <a:sym typeface="Quattrocento Sans"/>
              </a:rPr>
              <a:t> </a:t>
            </a:r>
            <a:r>
              <a:rPr lang="en-US" sz="3300" dirty="0" err="1">
                <a:latin typeface="Quattrocento Sans"/>
                <a:ea typeface="Quattrocento Sans"/>
                <a:cs typeface="Quattrocento Sans"/>
                <a:sym typeface="Quattrocento Sans"/>
              </a:rPr>
              <a:t>bạn</a:t>
            </a:r>
            <a:r>
              <a:rPr lang="en-US" sz="3300" dirty="0">
                <a:latin typeface="Quattrocento Sans"/>
                <a:ea typeface="Quattrocento Sans"/>
                <a:cs typeface="Quattrocento Sans"/>
                <a:sym typeface="Quattrocento Sans"/>
              </a:rPr>
              <a:t>.</a:t>
            </a:r>
            <a:endParaRPr sz="3300" dirty="0">
              <a:latin typeface="Quattrocento Sans"/>
              <a:ea typeface="Quattrocento Sans"/>
              <a:cs typeface="Quattrocento Sans"/>
              <a:sym typeface="Quattrocento Sans"/>
            </a:endParaRPr>
          </a:p>
        </p:txBody>
      </p:sp>
      <p:sp>
        <p:nvSpPr>
          <p:cNvPr id="524" name="Google Shape;524;g11757251f1a_0_69"/>
          <p:cNvSpPr txBox="1"/>
          <p:nvPr/>
        </p:nvSpPr>
        <p:spPr>
          <a:xfrm>
            <a:off x="522375"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5: Lập kế hoạch nguồn lực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anim calcmode="lin" valueType="num">
                                      <p:cBhvr additive="base">
                                        <p:cTn id="7" dur="1000"/>
                                        <p:tgtEl>
                                          <p:spTgt spid="5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23">
                                            <p:txEl>
                                              <p:pRg st="1" end="1"/>
                                            </p:txEl>
                                          </p:spTgt>
                                        </p:tgtEl>
                                        <p:attrNameLst>
                                          <p:attrName>style.visibility</p:attrName>
                                        </p:attrNameLst>
                                      </p:cBhvr>
                                      <p:to>
                                        <p:strVal val="visible"/>
                                      </p:to>
                                    </p:set>
                                    <p:anim calcmode="lin" valueType="num">
                                      <p:cBhvr additive="base">
                                        <p:cTn id="12" dur="1000"/>
                                        <p:tgtEl>
                                          <p:spTgt spid="52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23">
                                            <p:txEl>
                                              <p:pRg st="2" end="2"/>
                                            </p:txEl>
                                          </p:spTgt>
                                        </p:tgtEl>
                                        <p:attrNameLst>
                                          <p:attrName>style.visibility</p:attrName>
                                        </p:attrNameLst>
                                      </p:cBhvr>
                                      <p:to>
                                        <p:strVal val="visible"/>
                                      </p:to>
                                    </p:set>
                                    <p:anim calcmode="lin" valueType="num">
                                      <p:cBhvr additive="base">
                                        <p:cTn id="17" dur="1000"/>
                                        <p:tgtEl>
                                          <p:spTgt spid="52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1757251f1a_0_7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30" name="Google Shape;530;g11757251f1a_0_76"/>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nguồn lực dự án bao gồm 2 phần:</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về Nguồn Nhân Lực(Human Resource)</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về Tài Nguyên Hệ Thống(System Resource)</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anim calcmode="lin" valueType="num">
                                      <p:cBhvr additive="base">
                                        <p:cTn id="7" dur="1000"/>
                                        <p:tgtEl>
                                          <p:spTgt spid="53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30">
                                            <p:txEl>
                                              <p:pRg st="1" end="1"/>
                                            </p:txEl>
                                          </p:spTgt>
                                        </p:tgtEl>
                                        <p:attrNameLst>
                                          <p:attrName>style.visibility</p:attrName>
                                        </p:attrNameLst>
                                      </p:cBhvr>
                                      <p:to>
                                        <p:strVal val="visible"/>
                                      </p:to>
                                    </p:set>
                                    <p:anim calcmode="lin" valueType="num">
                                      <p:cBhvr additive="base">
                                        <p:cTn id="12" dur="1000"/>
                                        <p:tgtEl>
                                          <p:spTgt spid="53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30">
                                            <p:txEl>
                                              <p:pRg st="2" end="2"/>
                                            </p:txEl>
                                          </p:spTgt>
                                        </p:tgtEl>
                                        <p:attrNameLst>
                                          <p:attrName>style.visibility</p:attrName>
                                        </p:attrNameLst>
                                      </p:cBhvr>
                                      <p:to>
                                        <p:strVal val="visible"/>
                                      </p:to>
                                    </p:set>
                                    <p:anim calcmode="lin" valueType="num">
                                      <p:cBhvr additive="base">
                                        <p:cTn id="17" dur="1000"/>
                                        <p:tgtEl>
                                          <p:spTgt spid="53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1757251f1a_0_8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36" name="Google Shape;536;g11757251f1a_0_83"/>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Ví dụ về Xác định Nguồn Nhân Lực:</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graphicFrame>
        <p:nvGraphicFramePr>
          <p:cNvPr id="537" name="Google Shape;537;g11757251f1a_0_83"/>
          <p:cNvGraphicFramePr/>
          <p:nvPr/>
        </p:nvGraphicFramePr>
        <p:xfrm>
          <a:off x="255500" y="1625750"/>
          <a:ext cx="11681000" cy="5232240"/>
        </p:xfrm>
        <a:graphic>
          <a:graphicData uri="http://schemas.openxmlformats.org/drawingml/2006/table">
            <a:tbl>
              <a:tblPr>
                <a:noFill/>
                <a:tableStyleId>{70BAC3E6-0D91-4EE4-A904-E20CA6FAAC95}</a:tableStyleId>
              </a:tblPr>
              <a:tblGrid>
                <a:gridCol w="836575">
                  <a:extLst>
                    <a:ext uri="{9D8B030D-6E8A-4147-A177-3AD203B41FA5}">
                      <a16:colId xmlns:a16="http://schemas.microsoft.com/office/drawing/2014/main" val="20000"/>
                    </a:ext>
                  </a:extLst>
                </a:gridCol>
                <a:gridCol w="1775750">
                  <a:extLst>
                    <a:ext uri="{9D8B030D-6E8A-4147-A177-3AD203B41FA5}">
                      <a16:colId xmlns:a16="http://schemas.microsoft.com/office/drawing/2014/main" val="20001"/>
                    </a:ext>
                  </a:extLst>
                </a:gridCol>
                <a:gridCol w="9068675">
                  <a:extLst>
                    <a:ext uri="{9D8B030D-6E8A-4147-A177-3AD203B41FA5}">
                      <a16:colId xmlns:a16="http://schemas.microsoft.com/office/drawing/2014/main" val="20002"/>
                    </a:ext>
                  </a:extLst>
                </a:gridCol>
              </a:tblGrid>
              <a:tr h="660300">
                <a:tc>
                  <a:txBody>
                    <a:bodyPr/>
                    <a:lstStyle/>
                    <a:p>
                      <a:pPr marL="0" lvl="0" indent="0" algn="l" rtl="0">
                        <a:spcBef>
                          <a:spcPts val="0"/>
                        </a:spcBef>
                        <a:spcAft>
                          <a:spcPts val="0"/>
                        </a:spcAft>
                        <a:buNone/>
                      </a:pPr>
                      <a:r>
                        <a:rPr lang="en-US" sz="2300" b="1"/>
                        <a:t>No.</a:t>
                      </a:r>
                      <a:endParaRPr sz="2300" b="1"/>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Member</a:t>
                      </a:r>
                      <a:endParaRPr sz="2300"/>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Tasks</a:t>
                      </a:r>
                      <a:endParaRPr sz="2300"/>
                    </a:p>
                  </a:txBody>
                  <a:tcPr marL="91425" marR="91425" marT="91425" marB="91425"/>
                </a:tc>
                <a:extLst>
                  <a:ext uri="{0D108BD9-81ED-4DB2-BD59-A6C34878D82A}">
                    <a16:rowId xmlns:a16="http://schemas.microsoft.com/office/drawing/2014/main" val="10000"/>
                  </a:ext>
                </a:extLst>
              </a:tr>
              <a:tr h="12151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r>
                        <a:rPr lang="en-US" sz="2300" dirty="0"/>
                        <a:t>Test Manager</a:t>
                      </a:r>
                      <a:endParaRPr sz="2300" dirty="0"/>
                    </a:p>
                  </a:txBody>
                  <a:tcPr marL="91425" marR="91425" marT="91425" marB="91425"/>
                </a:tc>
                <a:tc>
                  <a:txBody>
                    <a:bodyPr/>
                    <a:lstStyle/>
                    <a:p>
                      <a:pPr marL="457200" lvl="0" indent="-374650" algn="l" rtl="0">
                        <a:spcBef>
                          <a:spcPts val="0"/>
                        </a:spcBef>
                        <a:spcAft>
                          <a:spcPts val="0"/>
                        </a:spcAft>
                        <a:buSzPts val="2300"/>
                        <a:buChar char="-"/>
                      </a:pPr>
                      <a:r>
                        <a:rPr lang="en-US" sz="2300"/>
                        <a:t>Quản lý toàn bộ dự án</a:t>
                      </a:r>
                      <a:endParaRPr sz="2300"/>
                    </a:p>
                    <a:p>
                      <a:pPr marL="457200" lvl="0" indent="-374650" algn="l" rtl="0">
                        <a:spcBef>
                          <a:spcPts val="0"/>
                        </a:spcBef>
                        <a:spcAft>
                          <a:spcPts val="0"/>
                        </a:spcAft>
                        <a:buSzPts val="2300"/>
                        <a:buChar char="-"/>
                      </a:pPr>
                      <a:r>
                        <a:rPr lang="en-US" sz="2300"/>
                        <a:t>Xác định hướng dự án</a:t>
                      </a:r>
                      <a:endParaRPr sz="2300"/>
                    </a:p>
                    <a:p>
                      <a:pPr marL="457200" lvl="0" indent="-374650" algn="l" rtl="0">
                        <a:spcBef>
                          <a:spcPts val="0"/>
                        </a:spcBef>
                        <a:spcAft>
                          <a:spcPts val="0"/>
                        </a:spcAft>
                        <a:buSzPts val="2300"/>
                        <a:buChar char="-"/>
                      </a:pPr>
                      <a:r>
                        <a:rPr lang="en-US" sz="2300"/>
                        <a:t>Lấy được các nguồn lực thích hợp</a:t>
                      </a:r>
                      <a:endParaRPr sz="2300"/>
                    </a:p>
                  </a:txBody>
                  <a:tcPr marL="91425" marR="91425" marT="91425" marB="91425"/>
                </a:tc>
                <a:extLst>
                  <a:ext uri="{0D108BD9-81ED-4DB2-BD59-A6C34878D82A}">
                    <a16:rowId xmlns:a16="http://schemas.microsoft.com/office/drawing/2014/main" val="10001"/>
                  </a:ext>
                </a:extLst>
              </a:tr>
              <a:tr h="3285425">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r>
                        <a:rPr lang="en-US" sz="2300"/>
                        <a:t>Tester</a:t>
                      </a:r>
                      <a:endParaRPr sz="2300"/>
                    </a:p>
                  </a:txBody>
                  <a:tcPr marL="91425" marR="91425" marT="91425" marB="91425"/>
                </a:tc>
                <a:tc>
                  <a:txBody>
                    <a:bodyPr/>
                    <a:lstStyle/>
                    <a:p>
                      <a:pPr marL="457200" lvl="0" indent="-374650" algn="l" rtl="0">
                        <a:spcBef>
                          <a:spcPts val="0"/>
                        </a:spcBef>
                        <a:spcAft>
                          <a:spcPts val="0"/>
                        </a:spcAft>
                        <a:buSzPts val="2300"/>
                        <a:buChar char="-"/>
                      </a:pPr>
                      <a:r>
                        <a:rPr lang="en-US" sz="2300" dirty="0" err="1"/>
                        <a:t>Xác</a:t>
                      </a:r>
                      <a:r>
                        <a:rPr lang="en-US" sz="2300" dirty="0"/>
                        <a:t> </a:t>
                      </a:r>
                      <a:r>
                        <a:rPr lang="en-US" sz="2300" dirty="0" err="1"/>
                        <a:t>định</a:t>
                      </a:r>
                      <a:r>
                        <a:rPr lang="en-US" sz="2300" dirty="0"/>
                        <a:t> </a:t>
                      </a:r>
                      <a:r>
                        <a:rPr lang="en-US" sz="2300" dirty="0" err="1"/>
                        <a:t>và</a:t>
                      </a:r>
                      <a:r>
                        <a:rPr lang="en-US" sz="2300" dirty="0"/>
                        <a:t> </a:t>
                      </a:r>
                      <a:r>
                        <a:rPr lang="en-US" sz="2300" dirty="0" err="1"/>
                        <a:t>mô</a:t>
                      </a:r>
                      <a:r>
                        <a:rPr lang="en-US" sz="2300" dirty="0"/>
                        <a:t> </a:t>
                      </a:r>
                      <a:r>
                        <a:rPr lang="en-US" sz="2300" dirty="0" err="1"/>
                        <a:t>tả</a:t>
                      </a:r>
                      <a:r>
                        <a:rPr lang="en-US" sz="2300" dirty="0"/>
                        <a:t> </a:t>
                      </a:r>
                      <a:r>
                        <a:rPr lang="en-US" sz="2300" dirty="0" err="1"/>
                        <a:t>các</a:t>
                      </a:r>
                      <a:r>
                        <a:rPr lang="en-US" sz="2300" dirty="0"/>
                        <a:t> </a:t>
                      </a:r>
                      <a:r>
                        <a:rPr lang="en-US" sz="2300" dirty="0" err="1"/>
                        <a:t>kỹ</a:t>
                      </a:r>
                      <a:r>
                        <a:rPr lang="en-US" sz="2300" dirty="0"/>
                        <a:t> </a:t>
                      </a:r>
                      <a:r>
                        <a:rPr lang="en-US" sz="2300" dirty="0" err="1"/>
                        <a:t>thuật</a:t>
                      </a:r>
                      <a:r>
                        <a:rPr lang="en-US" sz="2300" dirty="0"/>
                        <a:t> / </a:t>
                      </a:r>
                      <a:r>
                        <a:rPr lang="en-US" sz="2300" dirty="0" err="1"/>
                        <a:t>công</a:t>
                      </a:r>
                      <a:r>
                        <a:rPr lang="en-US" sz="2300" dirty="0"/>
                        <a:t> </a:t>
                      </a:r>
                      <a:r>
                        <a:rPr lang="en-US" sz="2300" dirty="0" err="1"/>
                        <a:t>cụ</a:t>
                      </a:r>
                      <a:r>
                        <a:rPr lang="en-US" sz="2300" dirty="0"/>
                        <a:t> / </a:t>
                      </a:r>
                      <a:r>
                        <a:rPr lang="en-US" sz="2300" dirty="0" err="1"/>
                        <a:t>kiến</a:t>
                      </a:r>
                      <a:r>
                        <a:rPr lang="en-US" sz="2300" dirty="0"/>
                        <a:t> </a:t>
                      </a:r>
                      <a:r>
                        <a:rPr lang="en-US" sz="2300" dirty="0" err="1"/>
                        <a:t>trúc</a:t>
                      </a:r>
                      <a:r>
                        <a:rPr lang="en-US" sz="2300" dirty="0"/>
                        <a:t> </a:t>
                      </a:r>
                      <a:r>
                        <a:rPr lang="en-US" sz="2300" dirty="0" err="1"/>
                        <a:t>tự</a:t>
                      </a:r>
                      <a:r>
                        <a:rPr lang="en-US" sz="2300" dirty="0"/>
                        <a:t> </a:t>
                      </a:r>
                      <a:r>
                        <a:rPr lang="en-US" sz="2300" dirty="0" err="1"/>
                        <a:t>động</a:t>
                      </a:r>
                      <a:r>
                        <a:rPr lang="en-US" sz="2300" dirty="0"/>
                        <a:t> </a:t>
                      </a:r>
                      <a:r>
                        <a:rPr lang="en-US" sz="2300" dirty="0" err="1"/>
                        <a:t>hóa</a:t>
                      </a:r>
                      <a:r>
                        <a:rPr lang="en-US" sz="2300" dirty="0"/>
                        <a:t> </a:t>
                      </a:r>
                      <a:r>
                        <a:rPr lang="en-US" sz="2300" dirty="0" err="1"/>
                        <a:t>kiểm</a:t>
                      </a:r>
                      <a:r>
                        <a:rPr lang="en-US" sz="2300" dirty="0"/>
                        <a:t> </a:t>
                      </a:r>
                      <a:r>
                        <a:rPr lang="en-US" sz="2300" dirty="0" err="1"/>
                        <a:t>tra</a:t>
                      </a:r>
                      <a:r>
                        <a:rPr lang="en-US" sz="2300" dirty="0"/>
                        <a:t> </a:t>
                      </a:r>
                      <a:r>
                        <a:rPr lang="en-US" sz="2300" dirty="0" err="1"/>
                        <a:t>thích</a:t>
                      </a:r>
                      <a:r>
                        <a:rPr lang="en-US" sz="2300" dirty="0"/>
                        <a:t> </a:t>
                      </a:r>
                      <a:r>
                        <a:rPr lang="en-US" sz="2300" dirty="0" err="1"/>
                        <a:t>hợp</a:t>
                      </a:r>
                      <a:endParaRPr sz="2300" dirty="0"/>
                    </a:p>
                    <a:p>
                      <a:pPr marL="457200" lvl="0" indent="-374650" algn="l" rtl="0">
                        <a:spcBef>
                          <a:spcPts val="0"/>
                        </a:spcBef>
                        <a:spcAft>
                          <a:spcPts val="0"/>
                        </a:spcAft>
                        <a:buSzPts val="2300"/>
                        <a:buChar char="-"/>
                      </a:pPr>
                      <a:r>
                        <a:rPr lang="en-US" sz="2300" dirty="0" err="1"/>
                        <a:t>Xác</a:t>
                      </a:r>
                      <a:r>
                        <a:rPr lang="en-US" sz="2300" dirty="0"/>
                        <a:t> </a:t>
                      </a:r>
                      <a:r>
                        <a:rPr lang="en-US" sz="2300" dirty="0" err="1"/>
                        <a:t>minh</a:t>
                      </a:r>
                      <a:r>
                        <a:rPr lang="en-US" sz="2300" dirty="0"/>
                        <a:t> </a:t>
                      </a:r>
                      <a:r>
                        <a:rPr lang="en-US" sz="2300" dirty="0" err="1"/>
                        <a:t>và</a:t>
                      </a:r>
                      <a:r>
                        <a:rPr lang="en-US" sz="2300" dirty="0"/>
                        <a:t> </a:t>
                      </a:r>
                      <a:r>
                        <a:rPr lang="en-US" sz="2300" dirty="0" err="1"/>
                        <a:t>đánh</a:t>
                      </a:r>
                      <a:r>
                        <a:rPr lang="en-US" sz="2300" dirty="0"/>
                        <a:t> </a:t>
                      </a:r>
                      <a:r>
                        <a:rPr lang="en-US" sz="2300" dirty="0" err="1"/>
                        <a:t>giá</a:t>
                      </a:r>
                      <a:r>
                        <a:rPr lang="en-US" sz="2300" dirty="0"/>
                        <a:t> </a:t>
                      </a:r>
                      <a:r>
                        <a:rPr lang="en-US" sz="2300" dirty="0" err="1"/>
                        <a:t>Phương</a:t>
                      </a:r>
                      <a:r>
                        <a:rPr lang="en-US" sz="2300" dirty="0"/>
                        <a:t> </a:t>
                      </a:r>
                      <a:r>
                        <a:rPr lang="en-US" sz="2300" dirty="0" err="1"/>
                        <a:t>pháp</a:t>
                      </a:r>
                      <a:r>
                        <a:rPr lang="en-US" sz="2300" dirty="0"/>
                        <a:t> </a:t>
                      </a:r>
                      <a:r>
                        <a:rPr lang="en-US" sz="2300" dirty="0" err="1"/>
                        <a:t>tiếp</a:t>
                      </a:r>
                      <a:r>
                        <a:rPr lang="en-US" sz="2300" dirty="0"/>
                        <a:t> </a:t>
                      </a:r>
                      <a:r>
                        <a:rPr lang="en-US" sz="2300" dirty="0" err="1"/>
                        <a:t>cận</a:t>
                      </a:r>
                      <a:r>
                        <a:rPr lang="en-US" sz="2300" dirty="0"/>
                        <a:t> </a:t>
                      </a:r>
                      <a:r>
                        <a:rPr lang="en-US" sz="2300" dirty="0" err="1"/>
                        <a:t>thử</a:t>
                      </a:r>
                      <a:r>
                        <a:rPr lang="en-US" sz="2300" dirty="0"/>
                        <a:t> </a:t>
                      </a:r>
                      <a:r>
                        <a:rPr lang="en-US" sz="2300" dirty="0" err="1"/>
                        <a:t>nghiệm</a:t>
                      </a:r>
                      <a:endParaRPr sz="2300" dirty="0"/>
                    </a:p>
                    <a:p>
                      <a:pPr marL="457200" lvl="0" indent="-374650" algn="l" rtl="0">
                        <a:spcBef>
                          <a:spcPts val="0"/>
                        </a:spcBef>
                        <a:spcAft>
                          <a:spcPts val="0"/>
                        </a:spcAft>
                        <a:buSzPts val="2300"/>
                        <a:buChar char="-"/>
                      </a:pPr>
                      <a:r>
                        <a:rPr lang="en-US" sz="2300" dirty="0" err="1"/>
                        <a:t>Thực</a:t>
                      </a:r>
                      <a:r>
                        <a:rPr lang="en-US" sz="2300" dirty="0"/>
                        <a:t> </a:t>
                      </a:r>
                      <a:r>
                        <a:rPr lang="en-US" sz="2300" dirty="0" err="1"/>
                        <a:t>hiện</a:t>
                      </a:r>
                      <a:r>
                        <a:rPr lang="en-US" sz="2300" dirty="0"/>
                        <a:t> </a:t>
                      </a:r>
                      <a:r>
                        <a:rPr lang="en-US" sz="2300" dirty="0" err="1"/>
                        <a:t>các</a:t>
                      </a:r>
                      <a:r>
                        <a:rPr lang="en-US" sz="2300" dirty="0"/>
                        <a:t> </a:t>
                      </a:r>
                      <a:r>
                        <a:rPr lang="en-US" sz="2300" dirty="0" err="1"/>
                        <a:t>bài</a:t>
                      </a:r>
                      <a:r>
                        <a:rPr lang="en-US" sz="2300" dirty="0"/>
                        <a:t> </a:t>
                      </a:r>
                      <a:r>
                        <a:rPr lang="en-US" sz="2300" dirty="0" err="1"/>
                        <a:t>kiểm</a:t>
                      </a:r>
                      <a:r>
                        <a:rPr lang="en-US" sz="2300" dirty="0"/>
                        <a:t> </a:t>
                      </a:r>
                      <a:r>
                        <a:rPr lang="en-US" sz="2300" dirty="0" err="1"/>
                        <a:t>tra</a:t>
                      </a:r>
                      <a:r>
                        <a:rPr lang="en-US" sz="2300" dirty="0"/>
                        <a:t>, </a:t>
                      </a:r>
                      <a:r>
                        <a:rPr lang="en-US" sz="2300" dirty="0" err="1"/>
                        <a:t>Ghi</a:t>
                      </a:r>
                      <a:r>
                        <a:rPr lang="en-US" sz="2300" dirty="0"/>
                        <a:t> </a:t>
                      </a:r>
                      <a:r>
                        <a:rPr lang="en-US" sz="2300" dirty="0" err="1"/>
                        <a:t>kết</a:t>
                      </a:r>
                      <a:r>
                        <a:rPr lang="en-US" sz="2300" dirty="0"/>
                        <a:t> </a:t>
                      </a:r>
                      <a:r>
                        <a:rPr lang="en-US" sz="2300" dirty="0" err="1"/>
                        <a:t>quả</a:t>
                      </a:r>
                      <a:r>
                        <a:rPr lang="en-US" sz="2300" dirty="0"/>
                        <a:t>, </a:t>
                      </a:r>
                      <a:r>
                        <a:rPr lang="en-US" sz="2300" dirty="0" err="1"/>
                        <a:t>Báo</a:t>
                      </a:r>
                      <a:r>
                        <a:rPr lang="en-US" sz="2300" dirty="0"/>
                        <a:t> </a:t>
                      </a:r>
                      <a:r>
                        <a:rPr lang="en-US" sz="2300" dirty="0" err="1"/>
                        <a:t>cáo</a:t>
                      </a:r>
                      <a:r>
                        <a:rPr lang="en-US" sz="2300" dirty="0"/>
                        <a:t> </a:t>
                      </a:r>
                      <a:r>
                        <a:rPr lang="en-US" sz="2300" dirty="0" err="1"/>
                        <a:t>các</a:t>
                      </a:r>
                      <a:r>
                        <a:rPr lang="en-US" sz="2300" dirty="0"/>
                        <a:t> </a:t>
                      </a:r>
                      <a:r>
                        <a:rPr lang="en-US" sz="2300" dirty="0" err="1"/>
                        <a:t>khiếm</a:t>
                      </a:r>
                      <a:r>
                        <a:rPr lang="en-US" sz="2300" dirty="0"/>
                        <a:t> </a:t>
                      </a:r>
                      <a:r>
                        <a:rPr lang="en-US" sz="2300" dirty="0" err="1"/>
                        <a:t>khuyết</a:t>
                      </a:r>
                      <a:r>
                        <a:rPr lang="en-US" sz="2300" dirty="0"/>
                        <a:t>.</a:t>
                      </a:r>
                      <a:endParaRPr sz="2300" dirty="0"/>
                    </a:p>
                    <a:p>
                      <a:pPr marL="457200" lvl="0" indent="-374650" algn="l" rtl="0">
                        <a:spcBef>
                          <a:spcPts val="0"/>
                        </a:spcBef>
                        <a:spcAft>
                          <a:spcPts val="0"/>
                        </a:spcAft>
                        <a:buSzPts val="2300"/>
                        <a:buChar char="-"/>
                      </a:pPr>
                      <a:r>
                        <a:rPr lang="en-US" sz="2300" dirty="0" err="1"/>
                        <a:t>Người</a:t>
                      </a:r>
                      <a:r>
                        <a:rPr lang="en-US" sz="2300" dirty="0"/>
                        <a:t> </a:t>
                      </a:r>
                      <a:r>
                        <a:rPr lang="en-US" sz="2300" dirty="0" err="1"/>
                        <a:t>kiểm</a:t>
                      </a:r>
                      <a:r>
                        <a:rPr lang="en-US" sz="2300" dirty="0"/>
                        <a:t> </a:t>
                      </a:r>
                      <a:r>
                        <a:rPr lang="en-US" sz="2300" dirty="0" err="1"/>
                        <a:t>tra</a:t>
                      </a:r>
                      <a:r>
                        <a:rPr lang="en-US" sz="2300" dirty="0"/>
                        <a:t> </a:t>
                      </a:r>
                      <a:r>
                        <a:rPr lang="en-US" sz="2300" dirty="0" err="1"/>
                        <a:t>có</a:t>
                      </a:r>
                      <a:r>
                        <a:rPr lang="en-US" sz="2300" dirty="0"/>
                        <a:t> </a:t>
                      </a:r>
                      <a:r>
                        <a:rPr lang="en-US" sz="2300" dirty="0" err="1"/>
                        <a:t>thể</a:t>
                      </a:r>
                      <a:r>
                        <a:rPr lang="en-US" sz="2300" dirty="0"/>
                        <a:t> </a:t>
                      </a:r>
                      <a:r>
                        <a:rPr lang="en-US" sz="2300" dirty="0" err="1"/>
                        <a:t>là</a:t>
                      </a:r>
                      <a:r>
                        <a:rPr lang="en-US" sz="2300" dirty="0"/>
                        <a:t> </a:t>
                      </a:r>
                      <a:r>
                        <a:rPr lang="en-US" sz="2300" dirty="0" err="1"/>
                        <a:t>thành</a:t>
                      </a:r>
                      <a:r>
                        <a:rPr lang="en-US" sz="2300" dirty="0"/>
                        <a:t> </a:t>
                      </a:r>
                      <a:r>
                        <a:rPr lang="en-US" sz="2300" dirty="0" err="1"/>
                        <a:t>viên</a:t>
                      </a:r>
                      <a:r>
                        <a:rPr lang="en-US" sz="2300" dirty="0"/>
                        <a:t> </a:t>
                      </a:r>
                      <a:r>
                        <a:rPr lang="en-US" sz="2300" dirty="0" err="1"/>
                        <a:t>trong</a:t>
                      </a:r>
                      <a:r>
                        <a:rPr lang="en-US" sz="2300" dirty="0"/>
                        <a:t> </a:t>
                      </a:r>
                      <a:r>
                        <a:rPr lang="en-US" sz="2300" dirty="0" err="1"/>
                        <a:t>nguồn</a:t>
                      </a:r>
                      <a:r>
                        <a:rPr lang="en-US" sz="2300" dirty="0"/>
                        <a:t> </a:t>
                      </a:r>
                      <a:r>
                        <a:rPr lang="en-US" sz="2300" dirty="0" err="1"/>
                        <a:t>hoặc</a:t>
                      </a:r>
                      <a:r>
                        <a:rPr lang="en-US" sz="2300" dirty="0"/>
                        <a:t> </a:t>
                      </a:r>
                      <a:r>
                        <a:rPr lang="en-US" sz="2300" dirty="0" err="1"/>
                        <a:t>ngoài</a:t>
                      </a:r>
                      <a:r>
                        <a:rPr lang="en-US" sz="2300" dirty="0"/>
                        <a:t> </a:t>
                      </a:r>
                      <a:r>
                        <a:rPr lang="en-US" sz="2300" dirty="0" err="1"/>
                        <a:t>nguồn</a:t>
                      </a:r>
                      <a:r>
                        <a:rPr lang="en-US" sz="2300" dirty="0"/>
                        <a:t>, </a:t>
                      </a:r>
                      <a:r>
                        <a:rPr lang="en-US" sz="2300" dirty="0" err="1"/>
                        <a:t>dựa</a:t>
                      </a:r>
                      <a:r>
                        <a:rPr lang="en-US" sz="2300" dirty="0"/>
                        <a:t> </a:t>
                      </a:r>
                      <a:r>
                        <a:rPr lang="en-US" sz="2300" dirty="0" err="1"/>
                        <a:t>trên</a:t>
                      </a:r>
                      <a:r>
                        <a:rPr lang="en-US" sz="2300" dirty="0"/>
                        <a:t> </a:t>
                      </a:r>
                      <a:r>
                        <a:rPr lang="en-US" sz="2300" dirty="0" err="1"/>
                        <a:t>ngân</a:t>
                      </a:r>
                      <a:r>
                        <a:rPr lang="en-US" sz="2300" dirty="0"/>
                        <a:t> </a:t>
                      </a:r>
                      <a:r>
                        <a:rPr lang="en-US" sz="2300" dirty="0" err="1"/>
                        <a:t>sách</a:t>
                      </a:r>
                      <a:r>
                        <a:rPr lang="en-US" sz="2300" dirty="0"/>
                        <a:t> </a:t>
                      </a:r>
                      <a:r>
                        <a:rPr lang="en-US" sz="2300" dirty="0" err="1"/>
                        <a:t>dự</a:t>
                      </a:r>
                      <a:r>
                        <a:rPr lang="en-US" sz="2300" dirty="0"/>
                        <a:t> </a:t>
                      </a:r>
                      <a:r>
                        <a:rPr lang="en-US" sz="2300" dirty="0" err="1"/>
                        <a:t>án</a:t>
                      </a:r>
                      <a:endParaRPr sz="2300" dirty="0"/>
                    </a:p>
                    <a:p>
                      <a:pPr marL="457200" lvl="0" indent="-374650" algn="l" rtl="0">
                        <a:spcBef>
                          <a:spcPts val="0"/>
                        </a:spcBef>
                        <a:spcAft>
                          <a:spcPts val="0"/>
                        </a:spcAft>
                        <a:buSzPts val="2300"/>
                        <a:buChar char="-"/>
                      </a:pPr>
                      <a:r>
                        <a:rPr lang="en-US" sz="2300" dirty="0" err="1"/>
                        <a:t>Đối</a:t>
                      </a:r>
                      <a:r>
                        <a:rPr lang="en-US" sz="2300" dirty="0"/>
                        <a:t> </a:t>
                      </a:r>
                      <a:r>
                        <a:rPr lang="en-US" sz="2300" dirty="0" err="1"/>
                        <a:t>với</a:t>
                      </a:r>
                      <a:r>
                        <a:rPr lang="en-US" sz="2300" dirty="0"/>
                        <a:t> </a:t>
                      </a:r>
                      <a:r>
                        <a:rPr lang="en-US" sz="2300" dirty="0" err="1"/>
                        <a:t>nhiệm</a:t>
                      </a:r>
                      <a:r>
                        <a:rPr lang="en-US" sz="2300" dirty="0"/>
                        <a:t> </a:t>
                      </a:r>
                      <a:r>
                        <a:rPr lang="en-US" sz="2300" dirty="0" err="1"/>
                        <a:t>vụ</a:t>
                      </a:r>
                      <a:r>
                        <a:rPr lang="en-US" sz="2300" dirty="0"/>
                        <a:t> </a:t>
                      </a:r>
                      <a:r>
                        <a:rPr lang="en-US" sz="2300" dirty="0" err="1"/>
                        <a:t>yêu</a:t>
                      </a:r>
                      <a:r>
                        <a:rPr lang="en-US" sz="2300" dirty="0"/>
                        <a:t> </a:t>
                      </a:r>
                      <a:r>
                        <a:rPr lang="en-US" sz="2300" dirty="0" err="1"/>
                        <a:t>cầu</a:t>
                      </a:r>
                      <a:r>
                        <a:rPr lang="en-US" sz="2300" dirty="0"/>
                        <a:t> </a:t>
                      </a:r>
                      <a:r>
                        <a:rPr lang="en-US" sz="2300" dirty="0" err="1"/>
                        <a:t>kỹ</a:t>
                      </a:r>
                      <a:r>
                        <a:rPr lang="en-US" sz="2300" dirty="0"/>
                        <a:t> </a:t>
                      </a:r>
                      <a:r>
                        <a:rPr lang="en-US" sz="2300" dirty="0" err="1"/>
                        <a:t>năng</a:t>
                      </a:r>
                      <a:r>
                        <a:rPr lang="en-US" sz="2300" dirty="0"/>
                        <a:t> </a:t>
                      </a:r>
                      <a:r>
                        <a:rPr lang="en-US" sz="2300" dirty="0" err="1"/>
                        <a:t>thấp</a:t>
                      </a:r>
                      <a:r>
                        <a:rPr lang="en-US" sz="2300" dirty="0"/>
                        <a:t>, </a:t>
                      </a:r>
                      <a:r>
                        <a:rPr lang="en-US" sz="2300" dirty="0" err="1"/>
                        <a:t>tôi</a:t>
                      </a:r>
                      <a:r>
                        <a:rPr lang="en-US" sz="2300" dirty="0"/>
                        <a:t> </a:t>
                      </a:r>
                      <a:r>
                        <a:rPr lang="en-US" sz="2300" dirty="0" err="1"/>
                        <a:t>khuyên</a:t>
                      </a:r>
                      <a:r>
                        <a:rPr lang="en-US" sz="2300" dirty="0"/>
                        <a:t> </a:t>
                      </a:r>
                      <a:r>
                        <a:rPr lang="en-US" sz="2300" dirty="0" err="1"/>
                        <a:t>bạn</a:t>
                      </a:r>
                      <a:r>
                        <a:rPr lang="en-US" sz="2300" dirty="0"/>
                        <a:t> </a:t>
                      </a:r>
                      <a:r>
                        <a:rPr lang="en-US" sz="2300" dirty="0" err="1"/>
                        <a:t>nên</a:t>
                      </a:r>
                      <a:r>
                        <a:rPr lang="en-US" sz="2300" dirty="0"/>
                        <a:t> </a:t>
                      </a:r>
                      <a:r>
                        <a:rPr lang="en-US" sz="2300" dirty="0" err="1"/>
                        <a:t>chọn</a:t>
                      </a:r>
                      <a:r>
                        <a:rPr lang="en-US" sz="2300" dirty="0"/>
                        <a:t> </a:t>
                      </a:r>
                      <a:r>
                        <a:rPr lang="en-US" sz="2300" dirty="0" err="1"/>
                        <a:t>các</a:t>
                      </a:r>
                      <a:r>
                        <a:rPr lang="en-US" sz="2300" dirty="0"/>
                        <a:t> </a:t>
                      </a:r>
                      <a:r>
                        <a:rPr lang="en-US" sz="2300" dirty="0" err="1"/>
                        <a:t>thành</a:t>
                      </a:r>
                      <a:r>
                        <a:rPr lang="en-US" sz="2300" dirty="0"/>
                        <a:t> </a:t>
                      </a:r>
                      <a:r>
                        <a:rPr lang="en-US" sz="2300" dirty="0" err="1"/>
                        <a:t>viên</a:t>
                      </a:r>
                      <a:r>
                        <a:rPr lang="en-US" sz="2300" dirty="0"/>
                        <a:t> </a:t>
                      </a:r>
                      <a:r>
                        <a:rPr lang="en-US" sz="2300" dirty="0" err="1"/>
                        <a:t>thuê</a:t>
                      </a:r>
                      <a:r>
                        <a:rPr lang="en-US" sz="2300" dirty="0"/>
                        <a:t> </a:t>
                      </a:r>
                      <a:r>
                        <a:rPr lang="en-US" sz="2300" dirty="0" err="1"/>
                        <a:t>ngoài</a:t>
                      </a:r>
                      <a:r>
                        <a:rPr lang="en-US" sz="2300" dirty="0"/>
                        <a:t> </a:t>
                      </a:r>
                      <a:r>
                        <a:rPr lang="en-US" sz="2300" dirty="0" err="1"/>
                        <a:t>để</a:t>
                      </a:r>
                      <a:r>
                        <a:rPr lang="en-US" sz="2300" dirty="0"/>
                        <a:t> </a:t>
                      </a:r>
                      <a:r>
                        <a:rPr lang="en-US" sz="2300" dirty="0" err="1"/>
                        <a:t>tiết</a:t>
                      </a:r>
                      <a:r>
                        <a:rPr lang="en-US" sz="2300" dirty="0"/>
                        <a:t> </a:t>
                      </a:r>
                      <a:r>
                        <a:rPr lang="en-US" sz="2300" dirty="0" err="1"/>
                        <a:t>kiệm</a:t>
                      </a:r>
                      <a:r>
                        <a:rPr lang="en-US" sz="2300" dirty="0"/>
                        <a:t> chi </a:t>
                      </a:r>
                      <a:r>
                        <a:rPr lang="en-US" sz="2300" dirty="0" err="1"/>
                        <a:t>phí</a:t>
                      </a:r>
                      <a:r>
                        <a:rPr lang="en-US" sz="2300" dirty="0"/>
                        <a:t> </a:t>
                      </a:r>
                      <a:r>
                        <a:rPr lang="en-US" sz="2300" dirty="0" err="1"/>
                        <a:t>dự</a:t>
                      </a:r>
                      <a:r>
                        <a:rPr lang="en-US" sz="2300" dirty="0"/>
                        <a:t> </a:t>
                      </a:r>
                      <a:r>
                        <a:rPr lang="en-US" sz="2300" dirty="0" err="1"/>
                        <a:t>án</a:t>
                      </a:r>
                      <a:r>
                        <a:rPr lang="en-US" sz="2300" dirty="0"/>
                        <a:t>.</a:t>
                      </a:r>
                      <a:endParaRPr sz="2300"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6">
                                            <p:txEl>
                                              <p:pRg st="0" end="0"/>
                                            </p:txEl>
                                          </p:spTgt>
                                        </p:tgtEl>
                                        <p:attrNameLst>
                                          <p:attrName>style.visibility</p:attrName>
                                        </p:attrNameLst>
                                      </p:cBhvr>
                                      <p:to>
                                        <p:strVal val="visible"/>
                                      </p:to>
                                    </p:set>
                                    <p:anim calcmode="lin" valueType="num">
                                      <p:cBhvr additive="base">
                                        <p:cTn id="7" dur="1000"/>
                                        <p:tgtEl>
                                          <p:spTgt spid="53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36">
                                            <p:txEl>
                                              <p:pRg st="1" end="1"/>
                                            </p:txEl>
                                          </p:spTgt>
                                        </p:tgtEl>
                                        <p:attrNameLst>
                                          <p:attrName>style.visibility</p:attrName>
                                        </p:attrNameLst>
                                      </p:cBhvr>
                                      <p:to>
                                        <p:strVal val="visible"/>
                                      </p:to>
                                    </p:set>
                                    <p:anim calcmode="lin" valueType="num">
                                      <p:cBhvr additive="base">
                                        <p:cTn id="12" dur="1000"/>
                                        <p:tgtEl>
                                          <p:spTgt spid="53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11757251f1a_0_1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43" name="Google Shape;543;g11757251f1a_0_108"/>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graphicFrame>
        <p:nvGraphicFramePr>
          <p:cNvPr id="544" name="Google Shape;544;g11757251f1a_0_108"/>
          <p:cNvGraphicFramePr/>
          <p:nvPr/>
        </p:nvGraphicFramePr>
        <p:xfrm>
          <a:off x="317038" y="953250"/>
          <a:ext cx="11356200" cy="5595400"/>
        </p:xfrm>
        <a:graphic>
          <a:graphicData uri="http://schemas.openxmlformats.org/drawingml/2006/table">
            <a:tbl>
              <a:tblPr>
                <a:noFill/>
                <a:tableStyleId>{70BAC3E6-0D91-4EE4-A904-E20CA6FAAC95}</a:tableStyleId>
              </a:tblPr>
              <a:tblGrid>
                <a:gridCol w="813300">
                  <a:extLst>
                    <a:ext uri="{9D8B030D-6E8A-4147-A177-3AD203B41FA5}">
                      <a16:colId xmlns:a16="http://schemas.microsoft.com/office/drawing/2014/main" val="20000"/>
                    </a:ext>
                  </a:extLst>
                </a:gridCol>
                <a:gridCol w="3241450">
                  <a:extLst>
                    <a:ext uri="{9D8B030D-6E8A-4147-A177-3AD203B41FA5}">
                      <a16:colId xmlns:a16="http://schemas.microsoft.com/office/drawing/2014/main" val="20001"/>
                    </a:ext>
                  </a:extLst>
                </a:gridCol>
                <a:gridCol w="7301450">
                  <a:extLst>
                    <a:ext uri="{9D8B030D-6E8A-4147-A177-3AD203B41FA5}">
                      <a16:colId xmlns:a16="http://schemas.microsoft.com/office/drawing/2014/main" val="20002"/>
                    </a:ext>
                  </a:extLst>
                </a:gridCol>
              </a:tblGrid>
              <a:tr h="1212325">
                <a:tc>
                  <a:txBody>
                    <a:bodyPr/>
                    <a:lstStyle/>
                    <a:p>
                      <a:pPr marL="0" lvl="0" indent="0" algn="l" rtl="0">
                        <a:spcBef>
                          <a:spcPts val="0"/>
                        </a:spcBef>
                        <a:spcAft>
                          <a:spcPts val="0"/>
                        </a:spcAft>
                        <a:buNone/>
                      </a:pPr>
                      <a:r>
                        <a:rPr lang="en-US" sz="2500"/>
                        <a:t>3</a:t>
                      </a:r>
                      <a:endParaRPr sz="2500"/>
                    </a:p>
                  </a:txBody>
                  <a:tcPr marL="91425" marR="91425" marT="91425" marB="91425"/>
                </a:tc>
                <a:tc>
                  <a:txBody>
                    <a:bodyPr/>
                    <a:lstStyle/>
                    <a:p>
                      <a:pPr marL="0" lvl="0" indent="0" algn="l" rtl="0">
                        <a:spcBef>
                          <a:spcPts val="0"/>
                        </a:spcBef>
                        <a:spcAft>
                          <a:spcPts val="0"/>
                        </a:spcAft>
                        <a:buNone/>
                      </a:pPr>
                      <a:r>
                        <a:rPr lang="en-US" sz="2500"/>
                        <a:t>Developer in Test</a:t>
                      </a:r>
                      <a:endParaRPr sz="2500"/>
                    </a:p>
                  </a:txBody>
                  <a:tcPr marL="91425" marR="91425" marT="91425" marB="91425"/>
                </a:tc>
                <a:tc>
                  <a:txBody>
                    <a:bodyPr/>
                    <a:lstStyle/>
                    <a:p>
                      <a:pPr marL="457200" lvl="0" indent="-387350" algn="l" rtl="0">
                        <a:spcBef>
                          <a:spcPts val="0"/>
                        </a:spcBef>
                        <a:spcAft>
                          <a:spcPts val="0"/>
                        </a:spcAft>
                        <a:buSzPts val="2500"/>
                        <a:buChar char="-"/>
                      </a:pPr>
                      <a:r>
                        <a:rPr lang="en-US" sz="2500"/>
                        <a:t>Triển khai các trường hợp thử nghiệm, chương trình thử nghiệm, bộ thử nghiệm, v.v.</a:t>
                      </a:r>
                      <a:endParaRPr sz="2500"/>
                    </a:p>
                  </a:txBody>
                  <a:tcPr marL="91425" marR="91425" marT="91425" marB="91425"/>
                </a:tc>
                <a:extLst>
                  <a:ext uri="{0D108BD9-81ED-4DB2-BD59-A6C34878D82A}">
                    <a16:rowId xmlns:a16="http://schemas.microsoft.com/office/drawing/2014/main" val="10000"/>
                  </a:ext>
                </a:extLst>
              </a:tr>
              <a:tr h="1865125">
                <a:tc>
                  <a:txBody>
                    <a:bodyPr/>
                    <a:lstStyle/>
                    <a:p>
                      <a:pPr marL="0" lvl="0" indent="0" algn="l" rtl="0">
                        <a:spcBef>
                          <a:spcPts val="0"/>
                        </a:spcBef>
                        <a:spcAft>
                          <a:spcPts val="0"/>
                        </a:spcAft>
                        <a:buNone/>
                      </a:pPr>
                      <a:r>
                        <a:rPr lang="en-US" sz="2500"/>
                        <a:t>4</a:t>
                      </a:r>
                      <a:endParaRPr sz="2500"/>
                    </a:p>
                  </a:txBody>
                  <a:tcPr marL="91425" marR="91425" marT="91425" marB="91425"/>
                </a:tc>
                <a:tc>
                  <a:txBody>
                    <a:bodyPr/>
                    <a:lstStyle/>
                    <a:p>
                      <a:pPr marL="0" lvl="0" indent="0" algn="l" rtl="0">
                        <a:spcBef>
                          <a:spcPts val="0"/>
                        </a:spcBef>
                        <a:spcAft>
                          <a:spcPts val="0"/>
                        </a:spcAft>
                        <a:buNone/>
                      </a:pPr>
                      <a:r>
                        <a:rPr lang="en-US" sz="2500"/>
                        <a:t>Test Administrator</a:t>
                      </a:r>
                      <a:endParaRPr sz="2500"/>
                    </a:p>
                  </a:txBody>
                  <a:tcPr marL="91425" marR="91425" marT="91425" marB="91425"/>
                </a:tc>
                <a:tc>
                  <a:txBody>
                    <a:bodyPr/>
                    <a:lstStyle/>
                    <a:p>
                      <a:pPr marL="457200" lvl="0" indent="-387350" algn="l" rtl="0">
                        <a:spcBef>
                          <a:spcPts val="0"/>
                        </a:spcBef>
                        <a:spcAft>
                          <a:spcPts val="0"/>
                        </a:spcAft>
                        <a:buSzPts val="2500"/>
                        <a:buChar char="-"/>
                      </a:pPr>
                      <a:r>
                        <a:rPr lang="en-US" sz="2500"/>
                        <a:t>Xây dựng và đảm bảo Môi trường thử nghiệm và nội dung được quản lý và duy trì</a:t>
                      </a:r>
                      <a:endParaRPr sz="2500"/>
                    </a:p>
                    <a:p>
                      <a:pPr marL="457200" lvl="0" indent="-387350" algn="l" rtl="0">
                        <a:spcBef>
                          <a:spcPts val="0"/>
                        </a:spcBef>
                        <a:spcAft>
                          <a:spcPts val="0"/>
                        </a:spcAft>
                        <a:buSzPts val="2500"/>
                        <a:buChar char="-"/>
                      </a:pPr>
                      <a:r>
                        <a:rPr lang="en-US" sz="2500"/>
                        <a:t>Support Tester sử dụng môi trường thử nghiệm để thực hiện thử nghiệm</a:t>
                      </a:r>
                      <a:endParaRPr sz="2500"/>
                    </a:p>
                  </a:txBody>
                  <a:tcPr marL="91425" marR="91425" marT="91425" marB="91425"/>
                </a:tc>
                <a:extLst>
                  <a:ext uri="{0D108BD9-81ED-4DB2-BD59-A6C34878D82A}">
                    <a16:rowId xmlns:a16="http://schemas.microsoft.com/office/drawing/2014/main" val="10001"/>
                  </a:ext>
                </a:extLst>
              </a:tr>
              <a:tr h="2517950">
                <a:tc>
                  <a:txBody>
                    <a:bodyPr/>
                    <a:lstStyle/>
                    <a:p>
                      <a:pPr marL="0" lvl="0" indent="0" algn="l" rtl="0">
                        <a:spcBef>
                          <a:spcPts val="0"/>
                        </a:spcBef>
                        <a:spcAft>
                          <a:spcPts val="0"/>
                        </a:spcAft>
                        <a:buNone/>
                      </a:pPr>
                      <a:r>
                        <a:rPr lang="en-US" sz="2500"/>
                        <a:t>5</a:t>
                      </a:r>
                      <a:endParaRPr sz="2500"/>
                    </a:p>
                  </a:txBody>
                  <a:tcPr marL="91425" marR="91425" marT="91425" marB="91425"/>
                </a:tc>
                <a:tc>
                  <a:txBody>
                    <a:bodyPr/>
                    <a:lstStyle/>
                    <a:p>
                      <a:pPr marL="0" lvl="0" indent="0" algn="l" rtl="0">
                        <a:spcBef>
                          <a:spcPts val="0"/>
                        </a:spcBef>
                        <a:spcAft>
                          <a:spcPts val="0"/>
                        </a:spcAft>
                        <a:buNone/>
                      </a:pPr>
                      <a:r>
                        <a:rPr lang="en-US" sz="2500"/>
                        <a:t>SQA members</a:t>
                      </a:r>
                      <a:endParaRPr sz="2500"/>
                    </a:p>
                  </a:txBody>
                  <a:tcPr marL="91425" marR="91425" marT="91425" marB="91425"/>
                </a:tc>
                <a:tc>
                  <a:txBody>
                    <a:bodyPr/>
                    <a:lstStyle/>
                    <a:p>
                      <a:pPr marL="457200" lvl="0" indent="-387350" algn="l" rtl="0">
                        <a:spcBef>
                          <a:spcPts val="0"/>
                        </a:spcBef>
                        <a:spcAft>
                          <a:spcPts val="0"/>
                        </a:spcAft>
                        <a:buSzPts val="2500"/>
                        <a:buChar char="-"/>
                      </a:pPr>
                      <a:r>
                        <a:rPr lang="en-US" sz="2500"/>
                        <a:t>Phụ trách đảm bảo chất lượng</a:t>
                      </a:r>
                      <a:endParaRPr sz="2500"/>
                    </a:p>
                    <a:p>
                      <a:pPr marL="457200" lvl="0" indent="-387350" algn="l" rtl="0">
                        <a:spcBef>
                          <a:spcPts val="0"/>
                        </a:spcBef>
                        <a:spcAft>
                          <a:spcPts val="0"/>
                        </a:spcAft>
                        <a:buSzPts val="2500"/>
                        <a:buChar char="-"/>
                      </a:pPr>
                      <a:r>
                        <a:rPr lang="en-US" sz="2500"/>
                        <a:t>Kiểm tra để xác nhận xem quá trình thử nghiệm có đáp ứng các yêu cầu đã chỉ định hay không</a:t>
                      </a:r>
                      <a:endParaRPr sz="25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anim calcmode="lin" valueType="num">
                                      <p:cBhvr additive="base">
                                        <p:cTn id="7" dur="1000"/>
                                        <p:tgtEl>
                                          <p:spTgt spid="54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116f0f54a95_0_14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test plan</a:t>
            </a:r>
            <a:endParaRPr/>
          </a:p>
        </p:txBody>
      </p:sp>
      <p:sp>
        <p:nvSpPr>
          <p:cNvPr id="239" name="Google Shape;239;g116f0f54a95_0_149"/>
          <p:cNvSpPr txBox="1"/>
          <p:nvPr/>
        </p:nvSpPr>
        <p:spPr>
          <a:xfrm>
            <a:off x="617100" y="1701675"/>
            <a:ext cx="11425200" cy="4883400"/>
          </a:xfrm>
          <a:prstGeom prst="rect">
            <a:avLst/>
          </a:prstGeom>
          <a:noFill/>
          <a:ln>
            <a:noFill/>
          </a:ln>
        </p:spPr>
        <p:txBody>
          <a:bodyPr spcFirstLastPara="1" wrap="square" lIns="91425" tIns="45700" rIns="91425" bIns="45700" anchor="t" anchorCtr="0">
            <a:noAutofit/>
          </a:bodyPr>
          <a:lstStyle/>
          <a:p>
            <a:pPr marL="914400" lvl="1" indent="-450850" algn="l" rtl="0">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Trong một cuộc họp, bạn muốn thảo luận về Kế hoạch kiểm tra với các thành viên trong nhóm, nhưng họ không quan tâm.</a:t>
            </a:r>
            <a:endParaRPr sz="3500">
              <a:solidFill>
                <a:srgbClr val="333333"/>
              </a:solidFill>
              <a:highlight>
                <a:schemeClr val="lt1"/>
              </a:highlight>
              <a:latin typeface="Quattrocento Sans"/>
              <a:ea typeface="Quattrocento Sans"/>
              <a:cs typeface="Quattrocento Sans"/>
              <a:sym typeface="Quattrocento Sans"/>
            </a:endParaRPr>
          </a:p>
        </p:txBody>
      </p:sp>
      <p:sp>
        <p:nvSpPr>
          <p:cNvPr id="240" name="Google Shape;240;g116f0f54a95_0_14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Hãy bắt đầu với ví dụ</a:t>
            </a:r>
            <a:r>
              <a:rPr lang="en-US" sz="4000">
                <a:solidFill>
                  <a:srgbClr val="333333"/>
                </a:solidFill>
                <a:latin typeface="Quattrocento Sans"/>
                <a:ea typeface="Quattrocento Sans"/>
                <a:cs typeface="Quattrocento Sans"/>
                <a:sym typeface="Quattrocento Sans"/>
              </a:rPr>
              <a:t> về Test Plan</a:t>
            </a:r>
            <a:endParaRPr sz="4000" b="0" i="0" u="none" strike="noStrike" cap="none">
              <a:solidFill>
                <a:schemeClr val="dk1"/>
              </a:solidFill>
              <a:latin typeface="Quattrocento Sans"/>
              <a:ea typeface="Quattrocento Sans"/>
              <a:cs typeface="Quattrocento Sans"/>
              <a:sym typeface="Quattrocento Sans"/>
            </a:endParaRPr>
          </a:p>
        </p:txBody>
      </p:sp>
      <p:pic>
        <p:nvPicPr>
          <p:cNvPr id="241" name="Google Shape;241;g116f0f54a95_0_149"/>
          <p:cNvPicPr preferRelativeResize="0"/>
          <p:nvPr/>
        </p:nvPicPr>
        <p:blipFill>
          <a:blip r:embed="rId3">
            <a:alphaModFix/>
          </a:blip>
          <a:stretch>
            <a:fillRect/>
          </a:stretch>
        </p:blipFill>
        <p:spPr>
          <a:xfrm>
            <a:off x="6308125" y="2946950"/>
            <a:ext cx="5274175" cy="3437975"/>
          </a:xfrm>
          <a:prstGeom prst="rect">
            <a:avLst/>
          </a:prstGeom>
          <a:noFill/>
          <a:ln>
            <a:noFill/>
          </a:ln>
        </p:spPr>
      </p:pic>
      <p:sp>
        <p:nvSpPr>
          <p:cNvPr id="242" name="Google Shape;242;g116f0f54a95_0_149"/>
          <p:cNvSpPr txBox="1"/>
          <p:nvPr/>
        </p:nvSpPr>
        <p:spPr>
          <a:xfrm>
            <a:off x="617100" y="3874675"/>
            <a:ext cx="5579400" cy="271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500">
                <a:solidFill>
                  <a:srgbClr val="333333"/>
                </a:solidFill>
                <a:highlight>
                  <a:schemeClr val="lt1"/>
                </a:highlight>
                <a:latin typeface="Quattrocento Sans"/>
                <a:ea typeface="Quattrocento Sans"/>
                <a:cs typeface="Quattrocento Sans"/>
                <a:sym typeface="Quattrocento Sans"/>
              </a:rPr>
              <a:t>Trong trường hợp như vậy, bạn sẽ làm gì?</a:t>
            </a:r>
            <a:endParaRPr sz="35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1757251f1a_0_11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50" name="Google Shape;550;g11757251f1a_0_114"/>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Ví dụ về Xác định Tài Nguyên Hệ Thống:</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graphicFrame>
        <p:nvGraphicFramePr>
          <p:cNvPr id="551" name="Google Shape;551;g11757251f1a_0_114"/>
          <p:cNvGraphicFramePr/>
          <p:nvPr/>
        </p:nvGraphicFramePr>
        <p:xfrm>
          <a:off x="287325" y="1784440"/>
          <a:ext cx="11617350" cy="5073550"/>
        </p:xfrm>
        <a:graphic>
          <a:graphicData uri="http://schemas.openxmlformats.org/drawingml/2006/table">
            <a:tbl>
              <a:tblPr>
                <a:noFill/>
                <a:tableStyleId>{70BAC3E6-0D91-4EE4-A904-E20CA6FAAC95}</a:tableStyleId>
              </a:tblPr>
              <a:tblGrid>
                <a:gridCol w="832025">
                  <a:extLst>
                    <a:ext uri="{9D8B030D-6E8A-4147-A177-3AD203B41FA5}">
                      <a16:colId xmlns:a16="http://schemas.microsoft.com/office/drawing/2014/main" val="20000"/>
                    </a:ext>
                  </a:extLst>
                </a:gridCol>
                <a:gridCol w="1766075">
                  <a:extLst>
                    <a:ext uri="{9D8B030D-6E8A-4147-A177-3AD203B41FA5}">
                      <a16:colId xmlns:a16="http://schemas.microsoft.com/office/drawing/2014/main" val="20001"/>
                    </a:ext>
                  </a:extLst>
                </a:gridCol>
                <a:gridCol w="9019250">
                  <a:extLst>
                    <a:ext uri="{9D8B030D-6E8A-4147-A177-3AD203B41FA5}">
                      <a16:colId xmlns:a16="http://schemas.microsoft.com/office/drawing/2014/main" val="20002"/>
                    </a:ext>
                  </a:extLst>
                </a:gridCol>
              </a:tblGrid>
              <a:tr h="673425">
                <a:tc>
                  <a:txBody>
                    <a:bodyPr/>
                    <a:lstStyle/>
                    <a:p>
                      <a:pPr marL="0" lvl="0" indent="0" algn="l" rtl="0">
                        <a:spcBef>
                          <a:spcPts val="0"/>
                        </a:spcBef>
                        <a:spcAft>
                          <a:spcPts val="0"/>
                        </a:spcAft>
                        <a:buNone/>
                      </a:pPr>
                      <a:r>
                        <a:rPr lang="en-US" sz="2300" b="1"/>
                        <a:t>No.</a:t>
                      </a:r>
                      <a:endParaRPr sz="2300" b="1"/>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Resources</a:t>
                      </a:r>
                      <a:endParaRPr sz="2300"/>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Descriptions</a:t>
                      </a:r>
                      <a:endParaRPr sz="2300"/>
                    </a:p>
                  </a:txBody>
                  <a:tcPr marL="91425" marR="91425" marT="91425" marB="91425"/>
                </a:tc>
                <a:extLst>
                  <a:ext uri="{0D108BD9-81ED-4DB2-BD59-A6C34878D82A}">
                    <a16:rowId xmlns:a16="http://schemas.microsoft.com/office/drawing/2014/main" val="10000"/>
                  </a:ext>
                </a:extLst>
              </a:tr>
              <a:tr h="1558525">
                <a:tc>
                  <a:txBody>
                    <a:bodyPr/>
                    <a:lstStyle/>
                    <a:p>
                      <a:pPr marL="0" lvl="0" indent="0" algn="l" rtl="0">
                        <a:spcBef>
                          <a:spcPts val="0"/>
                        </a:spcBef>
                        <a:spcAft>
                          <a:spcPts val="0"/>
                        </a:spcAft>
                        <a:buNone/>
                      </a:pPr>
                      <a:r>
                        <a:rPr lang="en-US" sz="2700"/>
                        <a:t>1</a:t>
                      </a:r>
                      <a:endParaRPr sz="2700"/>
                    </a:p>
                  </a:txBody>
                  <a:tcPr marL="91425" marR="91425" marT="91425" marB="91425"/>
                </a:tc>
                <a:tc>
                  <a:txBody>
                    <a:bodyPr/>
                    <a:lstStyle/>
                    <a:p>
                      <a:pPr marL="0" lvl="0" indent="0" algn="l" rtl="0">
                        <a:spcBef>
                          <a:spcPts val="0"/>
                        </a:spcBef>
                        <a:spcAft>
                          <a:spcPts val="0"/>
                        </a:spcAft>
                        <a:buNone/>
                      </a:pPr>
                      <a:r>
                        <a:rPr lang="en-US" sz="2700"/>
                        <a:t>Server</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Cài đặt ứng dụng web đang thử nghiệm</a:t>
                      </a:r>
                      <a:endParaRPr sz="2700"/>
                    </a:p>
                    <a:p>
                      <a:pPr marL="457200" lvl="0" indent="-400050" algn="l" rtl="0">
                        <a:spcBef>
                          <a:spcPts val="0"/>
                        </a:spcBef>
                        <a:spcAft>
                          <a:spcPts val="0"/>
                        </a:spcAft>
                        <a:buSzPts val="2700"/>
                        <a:buChar char="-"/>
                      </a:pPr>
                      <a:r>
                        <a:rPr lang="en-US" sz="2700"/>
                        <a:t>Điều này bao gồm một máy chủ web, máy chủ cơ sở dữ liệu và máy chủ ứng dụng riêng biệt nếu có</a:t>
                      </a:r>
                      <a:endParaRPr sz="2700"/>
                    </a:p>
                  </a:txBody>
                  <a:tcPr marL="91425" marR="91425" marT="91425" marB="91425"/>
                </a:tc>
                <a:extLst>
                  <a:ext uri="{0D108BD9-81ED-4DB2-BD59-A6C34878D82A}">
                    <a16:rowId xmlns:a16="http://schemas.microsoft.com/office/drawing/2014/main" val="10001"/>
                  </a:ext>
                </a:extLst>
              </a:tr>
              <a:tr h="2841600">
                <a:tc>
                  <a:txBody>
                    <a:bodyPr/>
                    <a:lstStyle/>
                    <a:p>
                      <a:pPr marL="0" lvl="0" indent="0" algn="l" rtl="0">
                        <a:spcBef>
                          <a:spcPts val="0"/>
                        </a:spcBef>
                        <a:spcAft>
                          <a:spcPts val="0"/>
                        </a:spcAft>
                        <a:buNone/>
                      </a:pPr>
                      <a:r>
                        <a:rPr lang="en-US" sz="2700"/>
                        <a:t>2</a:t>
                      </a:r>
                      <a:endParaRPr sz="2700"/>
                    </a:p>
                  </a:txBody>
                  <a:tcPr marL="91425" marR="91425" marT="91425" marB="91425"/>
                </a:tc>
                <a:tc>
                  <a:txBody>
                    <a:bodyPr/>
                    <a:lstStyle/>
                    <a:p>
                      <a:pPr marL="0" lvl="0" indent="0" algn="l" rtl="0">
                        <a:spcBef>
                          <a:spcPts val="0"/>
                        </a:spcBef>
                        <a:spcAft>
                          <a:spcPts val="0"/>
                        </a:spcAft>
                        <a:buNone/>
                      </a:pPr>
                      <a:r>
                        <a:rPr lang="en-US" sz="2700"/>
                        <a:t>Test tool</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Công cụ thử nghiệm là tự động hóa thử nghiệm, mô phỏng hoạt động của người dùng, tạo kết quả thử nghiệm</a:t>
                      </a:r>
                      <a:endParaRPr sz="2700"/>
                    </a:p>
                    <a:p>
                      <a:pPr marL="457200" lvl="0" indent="-400050" algn="l" rtl="0">
                        <a:spcBef>
                          <a:spcPts val="0"/>
                        </a:spcBef>
                        <a:spcAft>
                          <a:spcPts val="0"/>
                        </a:spcAft>
                        <a:buSzPts val="2700"/>
                        <a:buChar char="-"/>
                      </a:pPr>
                      <a:r>
                        <a:rPr lang="en-US" sz="2700"/>
                        <a:t>Có rất nhiều công cụ kiểm tra bạn có thể sử dụng cho dự án này như Selenium, QTP… vv.</a:t>
                      </a:r>
                      <a:endParaRPr sz="27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0">
                                            <p:txEl>
                                              <p:pRg st="0" end="0"/>
                                            </p:txEl>
                                          </p:spTgt>
                                        </p:tgtEl>
                                        <p:attrNameLst>
                                          <p:attrName>style.visibility</p:attrName>
                                        </p:attrNameLst>
                                      </p:cBhvr>
                                      <p:to>
                                        <p:strVal val="visible"/>
                                      </p:to>
                                    </p:set>
                                    <p:anim calcmode="lin" valueType="num">
                                      <p:cBhvr additive="base">
                                        <p:cTn id="7" dur="1000"/>
                                        <p:tgtEl>
                                          <p:spTgt spid="55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xEl>
                                              <p:pRg st="1" end="1"/>
                                            </p:txEl>
                                          </p:spTgt>
                                        </p:tgtEl>
                                        <p:attrNameLst>
                                          <p:attrName>style.visibility</p:attrName>
                                        </p:attrNameLst>
                                      </p:cBhvr>
                                      <p:to>
                                        <p:strVal val="visible"/>
                                      </p:to>
                                    </p:set>
                                    <p:anim calcmode="lin" valueType="num">
                                      <p:cBhvr additive="base">
                                        <p:cTn id="12" dur="1000"/>
                                        <p:tgtEl>
                                          <p:spTgt spid="55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11757251f1a_0_1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57" name="Google Shape;557;g11757251f1a_0_124"/>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graphicFrame>
        <p:nvGraphicFramePr>
          <p:cNvPr id="558" name="Google Shape;558;g11757251f1a_0_124"/>
          <p:cNvGraphicFramePr/>
          <p:nvPr/>
        </p:nvGraphicFramePr>
        <p:xfrm>
          <a:off x="317038" y="953250"/>
          <a:ext cx="11356200" cy="3282415"/>
        </p:xfrm>
        <a:graphic>
          <a:graphicData uri="http://schemas.openxmlformats.org/drawingml/2006/table">
            <a:tbl>
              <a:tblPr>
                <a:noFill/>
                <a:tableStyleId>{70BAC3E6-0D91-4EE4-A904-E20CA6FAAC95}</a:tableStyleId>
              </a:tblPr>
              <a:tblGrid>
                <a:gridCol w="813300">
                  <a:extLst>
                    <a:ext uri="{9D8B030D-6E8A-4147-A177-3AD203B41FA5}">
                      <a16:colId xmlns:a16="http://schemas.microsoft.com/office/drawing/2014/main" val="20000"/>
                    </a:ext>
                  </a:extLst>
                </a:gridCol>
                <a:gridCol w="3241450">
                  <a:extLst>
                    <a:ext uri="{9D8B030D-6E8A-4147-A177-3AD203B41FA5}">
                      <a16:colId xmlns:a16="http://schemas.microsoft.com/office/drawing/2014/main" val="20001"/>
                    </a:ext>
                  </a:extLst>
                </a:gridCol>
                <a:gridCol w="7301450">
                  <a:extLst>
                    <a:ext uri="{9D8B030D-6E8A-4147-A177-3AD203B41FA5}">
                      <a16:colId xmlns:a16="http://schemas.microsoft.com/office/drawing/2014/main" val="20002"/>
                    </a:ext>
                  </a:extLst>
                </a:gridCol>
              </a:tblGrid>
              <a:tr h="1212325">
                <a:tc>
                  <a:txBody>
                    <a:bodyPr/>
                    <a:lstStyle/>
                    <a:p>
                      <a:pPr marL="0" lvl="0" indent="0" algn="l" rtl="0">
                        <a:spcBef>
                          <a:spcPts val="0"/>
                        </a:spcBef>
                        <a:spcAft>
                          <a:spcPts val="0"/>
                        </a:spcAft>
                        <a:buNone/>
                      </a:pPr>
                      <a:r>
                        <a:rPr lang="en-US" sz="2700"/>
                        <a:t>3</a:t>
                      </a:r>
                      <a:endParaRPr sz="2700"/>
                    </a:p>
                  </a:txBody>
                  <a:tcPr marL="91425" marR="91425" marT="91425" marB="91425"/>
                </a:tc>
                <a:tc>
                  <a:txBody>
                    <a:bodyPr/>
                    <a:lstStyle/>
                    <a:p>
                      <a:pPr marL="0" lvl="0" indent="0" algn="l" rtl="0">
                        <a:spcBef>
                          <a:spcPts val="0"/>
                        </a:spcBef>
                        <a:spcAft>
                          <a:spcPts val="0"/>
                        </a:spcAft>
                        <a:buNone/>
                      </a:pPr>
                      <a:r>
                        <a:rPr lang="en-US" sz="2700"/>
                        <a:t>Network</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Bạn cần một Mạng bao gồm LAN và Internet để mô phỏng môi trường kinh doanh và người dùng thực</a:t>
                      </a:r>
                      <a:endParaRPr sz="2700"/>
                    </a:p>
                  </a:txBody>
                  <a:tcPr marL="91425" marR="91425" marT="91425" marB="91425"/>
                </a:tc>
                <a:extLst>
                  <a:ext uri="{0D108BD9-81ED-4DB2-BD59-A6C34878D82A}">
                    <a16:rowId xmlns:a16="http://schemas.microsoft.com/office/drawing/2014/main" val="10000"/>
                  </a:ext>
                </a:extLst>
              </a:tr>
              <a:tr h="1865125">
                <a:tc>
                  <a:txBody>
                    <a:bodyPr/>
                    <a:lstStyle/>
                    <a:p>
                      <a:pPr marL="0" lvl="0" indent="0" algn="l" rtl="0">
                        <a:spcBef>
                          <a:spcPts val="0"/>
                        </a:spcBef>
                        <a:spcAft>
                          <a:spcPts val="0"/>
                        </a:spcAft>
                        <a:buNone/>
                      </a:pPr>
                      <a:r>
                        <a:rPr lang="en-US" sz="2700"/>
                        <a:t>4</a:t>
                      </a:r>
                      <a:endParaRPr sz="2700"/>
                    </a:p>
                  </a:txBody>
                  <a:tcPr marL="91425" marR="91425" marT="91425" marB="91425"/>
                </a:tc>
                <a:tc>
                  <a:txBody>
                    <a:bodyPr/>
                    <a:lstStyle/>
                    <a:p>
                      <a:pPr marL="0" lvl="0" indent="0" algn="l" rtl="0">
                        <a:spcBef>
                          <a:spcPts val="0"/>
                        </a:spcBef>
                        <a:spcAft>
                          <a:spcPts val="0"/>
                        </a:spcAft>
                        <a:buNone/>
                      </a:pPr>
                      <a:r>
                        <a:rPr lang="en-US" sz="2700"/>
                        <a:t>Computer</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Máy tính mà người dùng thường sử dụng để kết nối máy chủ web</a:t>
                      </a:r>
                      <a:endParaRPr sz="27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7">
                                            <p:txEl>
                                              <p:pRg st="0" end="0"/>
                                            </p:txEl>
                                          </p:spTgt>
                                        </p:tgtEl>
                                        <p:attrNameLst>
                                          <p:attrName>style.visibility</p:attrName>
                                        </p:attrNameLst>
                                      </p:cBhvr>
                                      <p:to>
                                        <p:strVal val="visible"/>
                                      </p:to>
                                    </p:set>
                                    <p:anim calcmode="lin" valueType="num">
                                      <p:cBhvr additive="base">
                                        <p:cTn id="7" dur="1000"/>
                                        <p:tgtEl>
                                          <p:spTgt spid="55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11757251f1a_0_1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plan test environment</a:t>
            </a:r>
            <a:endParaRPr/>
          </a:p>
        </p:txBody>
      </p:sp>
      <p:sp>
        <p:nvSpPr>
          <p:cNvPr id="564" name="Google Shape;564;g11757251f1a_0_136"/>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Môi trường thử nghiệm là một thiết lập của phần mềm và phần cứng mà trên đó nhóm thử nghiệm sẽ thực hiện các trường hợp thử nghiệm. </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Môi trường thử nghiệm bao gồm môi trường kinh doanh và người dùng thực, cũng như môi trường vật lý, chẳng hạn như máy chủ, môi trường chạy giao diện người dùng.</a:t>
            </a:r>
            <a:endParaRPr sz="3600">
              <a:latin typeface="Quattrocento Sans"/>
              <a:ea typeface="Quattrocento Sans"/>
              <a:cs typeface="Quattrocento Sans"/>
              <a:sym typeface="Quattrocento Sans"/>
            </a:endParaRPr>
          </a:p>
        </p:txBody>
      </p:sp>
      <p:sp>
        <p:nvSpPr>
          <p:cNvPr id="565" name="Google Shape;565;g11757251f1a_0_136"/>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6: Lập kế hoạch Môi trường thử nghiệm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anim calcmode="lin" valueType="num">
                                      <p:cBhvr additive="base">
                                        <p:cTn id="7" dur="1000"/>
                                        <p:tgtEl>
                                          <p:spTgt spid="56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64">
                                            <p:txEl>
                                              <p:pRg st="1" end="1"/>
                                            </p:txEl>
                                          </p:spTgt>
                                        </p:tgtEl>
                                        <p:attrNameLst>
                                          <p:attrName>style.visibility</p:attrName>
                                        </p:attrNameLst>
                                      </p:cBhvr>
                                      <p:to>
                                        <p:strVal val="visible"/>
                                      </p:to>
                                    </p:set>
                                    <p:anim calcmode="lin" valueType="num">
                                      <p:cBhvr additive="base">
                                        <p:cTn id="12" dur="1000"/>
                                        <p:tgtEl>
                                          <p:spTgt spid="56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11757251f1a_0_14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plan test environment</a:t>
            </a:r>
            <a:endParaRPr/>
          </a:p>
        </p:txBody>
      </p:sp>
      <p:sp>
        <p:nvSpPr>
          <p:cNvPr id="571" name="Google Shape;571;g11757251f1a_0_14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Cách thiết lập môi trường thử nghiệm</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Cần có sự hợp tác chặt chẽ giữa Nhóm kiểm tra và Nhóm phát triển</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Hỏi nhà phát triển một số câu hỏi để hiểu ứng dụng web đang thử nghiệm một cách rõ ràng.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anim calcmode="lin" valueType="num">
                                      <p:cBhvr additive="base">
                                        <p:cTn id="7" dur="1000"/>
                                        <p:tgtEl>
                                          <p:spTgt spid="5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1">
                                            <p:txEl>
                                              <p:pRg st="1" end="1"/>
                                            </p:txEl>
                                          </p:spTgt>
                                        </p:tgtEl>
                                        <p:attrNameLst>
                                          <p:attrName>style.visibility</p:attrName>
                                        </p:attrNameLst>
                                      </p:cBhvr>
                                      <p:to>
                                        <p:strVal val="visible"/>
                                      </p:to>
                                    </p:set>
                                    <p:anim calcmode="lin" valueType="num">
                                      <p:cBhvr additive="base">
                                        <p:cTn id="12" dur="1000"/>
                                        <p:tgtEl>
                                          <p:spTgt spid="57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71">
                                            <p:txEl>
                                              <p:pRg st="2" end="2"/>
                                            </p:txEl>
                                          </p:spTgt>
                                        </p:tgtEl>
                                        <p:attrNameLst>
                                          <p:attrName>style.visibility</p:attrName>
                                        </p:attrNameLst>
                                      </p:cBhvr>
                                      <p:to>
                                        <p:strVal val="visible"/>
                                      </p:to>
                                    </p:set>
                                    <p:anim calcmode="lin" valueType="num">
                                      <p:cBhvr additive="base">
                                        <p:cTn id="17" dur="1000"/>
                                        <p:tgtEl>
                                          <p:spTgt spid="57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11757251f1a_0_1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plan test environment</a:t>
            </a:r>
            <a:endParaRPr/>
          </a:p>
        </p:txBody>
      </p:sp>
      <p:sp>
        <p:nvSpPr>
          <p:cNvPr id="577" name="Google Shape;577;g11757251f1a_0_157"/>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a:buChar char="❖"/>
            </a:pPr>
            <a:r>
              <a:rPr lang="en-US" sz="4000" dirty="0" err="1">
                <a:solidFill>
                  <a:schemeClr val="dk1"/>
                </a:solidFill>
                <a:latin typeface="Quattrocento Sans"/>
                <a:ea typeface="Quattrocento Sans"/>
                <a:cs typeface="Quattrocento Sans"/>
                <a:sym typeface="Quattrocento Sans"/>
              </a:rPr>
              <a:t>Một</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số</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câu</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hỏi</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cho</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Nhà</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Phát</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Triển</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Kết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nối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người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dùng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tối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đa</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mà</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trang</a:t>
            </a:r>
            <a:r>
              <a:rPr lang="en-US" sz="3600" dirty="0">
                <a:solidFill>
                  <a:schemeClr val="dk1"/>
                </a:solidFill>
                <a:latin typeface="Quattrocento Sans"/>
                <a:ea typeface="Quattrocento Sans"/>
                <a:cs typeface="Quattrocento Sans"/>
                <a:sym typeface="Quattrocento Sans"/>
              </a:rPr>
              <a:t> web </a:t>
            </a:r>
            <a:r>
              <a:rPr lang="en-US" sz="3600" dirty="0" err="1">
                <a:solidFill>
                  <a:schemeClr val="dk1"/>
                </a:solidFill>
                <a:latin typeface="Quattrocento Sans"/>
                <a:ea typeface="Quattrocento Sans"/>
                <a:cs typeface="Quattrocento Sans"/>
                <a:sym typeface="Quattrocento Sans"/>
              </a:rPr>
              <a:t>này</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có</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thể</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xử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lý</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đồng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thời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là</a:t>
            </a:r>
            <a:r>
              <a:rPr lang="en-US" sz="3600" dirty="0">
                <a:solidFill>
                  <a:schemeClr val="dk1"/>
                </a:solidFill>
                <a:latin typeface="Quattrocento Sans"/>
                <a:ea typeface="Quattrocento Sans"/>
                <a:cs typeface="Quattrocento Sans"/>
                <a:sym typeface="Quattrocento Sans"/>
              </a:rPr>
              <a:t> bao </a:t>
            </a:r>
            <a:r>
              <a:rPr lang="en-US" sz="3600" dirty="0" err="1">
                <a:solidFill>
                  <a:schemeClr val="dk1"/>
                </a:solidFill>
                <a:latin typeface="Quattrocento Sans"/>
                <a:ea typeface="Quattrocento Sans"/>
                <a:cs typeface="Quattrocento Sans"/>
                <a:sym typeface="Quattrocento Sans"/>
              </a:rPr>
              <a:t>nhiêu</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Yêu</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cầu</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phần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cứng</a:t>
            </a:r>
            <a:r>
              <a:rPr lang="en-US" sz="3600" dirty="0">
                <a:solidFill>
                  <a:schemeClr val="dk1"/>
                </a:solidFill>
                <a:latin typeface="Quattrocento Sans"/>
                <a:ea typeface="Quattrocento Sans"/>
                <a:cs typeface="Quattrocento Sans"/>
                <a:sym typeface="Quattrocento Sans"/>
              </a:rPr>
              <a:t> / </a:t>
            </a:r>
            <a:r>
              <a:rPr lang="en-US" sz="3600" dirty="0" err="1">
                <a:solidFill>
                  <a:schemeClr val="dk1"/>
                </a:solidFill>
                <a:latin typeface="Quattrocento Sans"/>
                <a:ea typeface="Quattrocento Sans"/>
                <a:cs typeface="Quattrocento Sans"/>
                <a:sym typeface="Quattrocento Sans"/>
              </a:rPr>
              <a:t>phần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mềm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để</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cài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đặt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trang</a:t>
            </a:r>
            <a:r>
              <a:rPr lang="en-US" sz="3600" dirty="0">
                <a:solidFill>
                  <a:schemeClr val="dk1"/>
                </a:solidFill>
                <a:latin typeface="Quattrocento Sans"/>
                <a:ea typeface="Quattrocento Sans"/>
                <a:cs typeface="Quattrocento Sans"/>
                <a:sym typeface="Quattrocento Sans"/>
              </a:rPr>
              <a:t> web </a:t>
            </a:r>
            <a:r>
              <a:rPr lang="en-US" sz="3600" dirty="0" err="1">
                <a:solidFill>
                  <a:schemeClr val="dk1"/>
                </a:solidFill>
                <a:latin typeface="Quattrocento Sans"/>
                <a:ea typeface="Quattrocento Sans"/>
                <a:cs typeface="Quattrocento Sans"/>
                <a:sym typeface="Quattrocento Sans"/>
              </a:rPr>
              <a:t>này</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là</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gì</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Máy</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tính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của</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người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dùng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có</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cần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bất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kỳ</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cài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đặt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cụ</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thể</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nào</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để</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duyệt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trang</a:t>
            </a:r>
            <a:r>
              <a:rPr lang="en-US" sz="3600" dirty="0">
                <a:solidFill>
                  <a:schemeClr val="dk1"/>
                </a:solidFill>
                <a:latin typeface="Quattrocento Sans"/>
                <a:ea typeface="Quattrocento Sans"/>
                <a:cs typeface="Quattrocento Sans"/>
                <a:sym typeface="Quattrocento Sans"/>
              </a:rPr>
              <a:t> web </a:t>
            </a:r>
            <a:r>
              <a:rPr lang="en-US" sz="3600" dirty="0" err="1">
                <a:solidFill>
                  <a:schemeClr val="dk1"/>
                </a:solidFill>
                <a:latin typeface="Quattrocento Sans"/>
                <a:ea typeface="Quattrocento Sans"/>
                <a:cs typeface="Quattrocento Sans"/>
                <a:sym typeface="Quattrocento Sans"/>
              </a:rPr>
              <a:t>không</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7">
                                            <p:txEl>
                                              <p:pRg st="0" end="0"/>
                                            </p:txEl>
                                          </p:spTgt>
                                        </p:tgtEl>
                                        <p:attrNameLst>
                                          <p:attrName>style.visibility</p:attrName>
                                        </p:attrNameLst>
                                      </p:cBhvr>
                                      <p:to>
                                        <p:strVal val="visible"/>
                                      </p:to>
                                    </p:set>
                                    <p:anim calcmode="lin" valueType="num">
                                      <p:cBhvr additive="base">
                                        <p:cTn id="7" dur="1000"/>
                                        <p:tgtEl>
                                          <p:spTgt spid="57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7">
                                            <p:txEl>
                                              <p:pRg st="1" end="1"/>
                                            </p:txEl>
                                          </p:spTgt>
                                        </p:tgtEl>
                                        <p:attrNameLst>
                                          <p:attrName>style.visibility</p:attrName>
                                        </p:attrNameLst>
                                      </p:cBhvr>
                                      <p:to>
                                        <p:strVal val="visible"/>
                                      </p:to>
                                    </p:set>
                                    <p:anim calcmode="lin" valueType="num">
                                      <p:cBhvr additive="base">
                                        <p:cTn id="12" dur="1000"/>
                                        <p:tgtEl>
                                          <p:spTgt spid="57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77">
                                            <p:txEl>
                                              <p:pRg st="2" end="2"/>
                                            </p:txEl>
                                          </p:spTgt>
                                        </p:tgtEl>
                                        <p:attrNameLst>
                                          <p:attrName>style.visibility</p:attrName>
                                        </p:attrNameLst>
                                      </p:cBhvr>
                                      <p:to>
                                        <p:strVal val="visible"/>
                                      </p:to>
                                    </p:set>
                                    <p:anim calcmode="lin" valueType="num">
                                      <p:cBhvr additive="base">
                                        <p:cTn id="17" dur="1000"/>
                                        <p:tgtEl>
                                          <p:spTgt spid="57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77">
                                            <p:txEl>
                                              <p:pRg st="3" end="3"/>
                                            </p:txEl>
                                          </p:spTgt>
                                        </p:tgtEl>
                                        <p:attrNameLst>
                                          <p:attrName>style.visibility</p:attrName>
                                        </p:attrNameLst>
                                      </p:cBhvr>
                                      <p:to>
                                        <p:strVal val="visible"/>
                                      </p:to>
                                    </p:set>
                                    <p:anim calcmode="lin" valueType="num">
                                      <p:cBhvr additive="base">
                                        <p:cTn id="22" dur="1000"/>
                                        <p:tgtEl>
                                          <p:spTgt spid="577">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11757251f1a_0_16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plan test environment</a:t>
            </a:r>
            <a:endParaRPr/>
          </a:p>
        </p:txBody>
      </p:sp>
      <p:sp>
        <p:nvSpPr>
          <p:cNvPr id="583" name="Google Shape;583;g11757251f1a_0_163"/>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4000">
                <a:solidFill>
                  <a:schemeClr val="dk1"/>
                </a:solidFill>
                <a:latin typeface="Quattrocento Sans"/>
                <a:ea typeface="Quattrocento Sans"/>
                <a:cs typeface="Quattrocento Sans"/>
                <a:sym typeface="Quattrocento Sans"/>
              </a:rPr>
              <a:t>Ví dụ: Hình sau mô tả môi trường thử nghiệm của trang web ngân hàng http://demo.guru99.com/V4</a:t>
            </a:r>
            <a:endParaRPr sz="3600">
              <a:solidFill>
                <a:schemeClr val="dk1"/>
              </a:solidFill>
              <a:latin typeface="Quattrocento Sans"/>
              <a:ea typeface="Quattrocento Sans"/>
              <a:cs typeface="Quattrocento Sans"/>
              <a:sym typeface="Quattrocento Sans"/>
            </a:endParaRPr>
          </a:p>
        </p:txBody>
      </p:sp>
      <p:pic>
        <p:nvPicPr>
          <p:cNvPr id="584" name="Google Shape;584;g11757251f1a_0_163"/>
          <p:cNvPicPr preferRelativeResize="0"/>
          <p:nvPr/>
        </p:nvPicPr>
        <p:blipFill>
          <a:blip r:embed="rId3">
            <a:alphaModFix/>
          </a:blip>
          <a:stretch>
            <a:fillRect/>
          </a:stretch>
        </p:blipFill>
        <p:spPr>
          <a:xfrm>
            <a:off x="2583125" y="2274650"/>
            <a:ext cx="7285950" cy="4437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3">
                                            <p:txEl>
                                              <p:pRg st="0" end="0"/>
                                            </p:txEl>
                                          </p:spTgt>
                                        </p:tgtEl>
                                        <p:attrNameLst>
                                          <p:attrName>style.visibility</p:attrName>
                                        </p:attrNameLst>
                                      </p:cBhvr>
                                      <p:to>
                                        <p:strVal val="visible"/>
                                      </p:to>
                                    </p:set>
                                    <p:anim calcmode="lin" valueType="num">
                                      <p:cBhvr additive="base">
                                        <p:cTn id="7" dur="1000"/>
                                        <p:tgtEl>
                                          <p:spTgt spid="58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g11757251f1a_0_17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schedule and estimation</a:t>
            </a:r>
            <a:endParaRPr/>
          </a:p>
        </p:txBody>
      </p:sp>
      <p:sp>
        <p:nvSpPr>
          <p:cNvPr id="590" name="Google Shape;590;g11757251f1a_0_171"/>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giai đoạn Ước tính thử nghiệm, giả sử bạn chia toàn bộ dự án thành các nhiệm vụ nhỏ và thêm ước tính cho từng nhiệm vụ như bên dưới</a:t>
            </a:r>
            <a:endParaRPr sz="3600">
              <a:latin typeface="Quattrocento Sans"/>
              <a:ea typeface="Quattrocento Sans"/>
              <a:cs typeface="Quattrocento Sans"/>
              <a:sym typeface="Quattrocento Sans"/>
            </a:endParaRPr>
          </a:p>
        </p:txBody>
      </p:sp>
      <p:sp>
        <p:nvSpPr>
          <p:cNvPr id="591" name="Google Shape;591;g11757251f1a_0_171"/>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7: Lập lịch và ước tính</a:t>
            </a:r>
            <a:endParaRPr sz="4000">
              <a:solidFill>
                <a:schemeClr val="dk1"/>
              </a:solidFill>
              <a:latin typeface="Quattrocento Sans"/>
              <a:ea typeface="Quattrocento Sans"/>
              <a:cs typeface="Quattrocento Sans"/>
              <a:sym typeface="Quattrocento Sans"/>
            </a:endParaRPr>
          </a:p>
        </p:txBody>
      </p:sp>
      <p:pic>
        <p:nvPicPr>
          <p:cNvPr id="592" name="Google Shape;592;g11757251f1a_0_171"/>
          <p:cNvPicPr preferRelativeResize="0"/>
          <p:nvPr/>
        </p:nvPicPr>
        <p:blipFill>
          <a:blip r:embed="rId3">
            <a:alphaModFix/>
          </a:blip>
          <a:stretch>
            <a:fillRect/>
          </a:stretch>
        </p:blipFill>
        <p:spPr>
          <a:xfrm>
            <a:off x="2143889" y="3307875"/>
            <a:ext cx="7904226" cy="3550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anim calcmode="lin" valueType="num">
                                      <p:cBhvr additive="base">
                                        <p:cTn id="7" dur="1000"/>
                                        <p:tgtEl>
                                          <p:spTgt spid="590">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11757251f1a_0_1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schedule and estimation</a:t>
            </a:r>
            <a:endParaRPr/>
          </a:p>
        </p:txBody>
      </p:sp>
      <p:sp>
        <p:nvSpPr>
          <p:cNvPr id="598" name="Google Shape;598;g11757251f1a_0_17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lnSpcReduction="10000"/>
          </a:bodyPr>
          <a:lstStyle/>
          <a:p>
            <a:pPr marL="742950" lvl="1" indent="-38735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Đầu vào để tạo một lịch trình dự án</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Nhân viên và thời hạn dự án : Ngày làm việc, thời hạn dự án, nguồn lực sẵn có là những yếu tố ảnh hưởng đến tiến độ</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Dự toán dự án : Dựa trên ước tính, Người quản lý kiểm tra biết được cần bao lâu để hoàn thành dự án. Vì vậy, anh ta có thể đưa ra lịch trình dự án phù hợp</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Rủi ro dự án : Hiểu được rủi ro giúp Người quản lý kiểm tra thêm đủ thời gian vào lịch trình dự án để đối phó với rủi ro</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8">
                                            <p:txEl>
                                              <p:pRg st="0" end="0"/>
                                            </p:txEl>
                                          </p:spTgt>
                                        </p:tgtEl>
                                        <p:attrNameLst>
                                          <p:attrName>style.visibility</p:attrName>
                                        </p:attrNameLst>
                                      </p:cBhvr>
                                      <p:to>
                                        <p:strVal val="visible"/>
                                      </p:to>
                                    </p:set>
                                    <p:anim calcmode="lin" valueType="num">
                                      <p:cBhvr additive="base">
                                        <p:cTn id="7" dur="1000"/>
                                        <p:tgtEl>
                                          <p:spTgt spid="5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8">
                                            <p:txEl>
                                              <p:pRg st="1" end="1"/>
                                            </p:txEl>
                                          </p:spTgt>
                                        </p:tgtEl>
                                        <p:attrNameLst>
                                          <p:attrName>style.visibility</p:attrName>
                                        </p:attrNameLst>
                                      </p:cBhvr>
                                      <p:to>
                                        <p:strVal val="visible"/>
                                      </p:to>
                                    </p:set>
                                    <p:anim calcmode="lin" valueType="num">
                                      <p:cBhvr additive="base">
                                        <p:cTn id="12" dur="1000"/>
                                        <p:tgtEl>
                                          <p:spTgt spid="59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98">
                                            <p:txEl>
                                              <p:pRg st="2" end="2"/>
                                            </p:txEl>
                                          </p:spTgt>
                                        </p:tgtEl>
                                        <p:attrNameLst>
                                          <p:attrName>style.visibility</p:attrName>
                                        </p:attrNameLst>
                                      </p:cBhvr>
                                      <p:to>
                                        <p:strVal val="visible"/>
                                      </p:to>
                                    </p:set>
                                    <p:anim calcmode="lin" valueType="num">
                                      <p:cBhvr additive="base">
                                        <p:cTn id="17" dur="1000"/>
                                        <p:tgtEl>
                                          <p:spTgt spid="59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98">
                                            <p:txEl>
                                              <p:pRg st="3" end="3"/>
                                            </p:txEl>
                                          </p:spTgt>
                                        </p:tgtEl>
                                        <p:attrNameLst>
                                          <p:attrName>style.visibility</p:attrName>
                                        </p:attrNameLst>
                                      </p:cBhvr>
                                      <p:to>
                                        <p:strVal val="visible"/>
                                      </p:to>
                                    </p:set>
                                    <p:anim calcmode="lin" valueType="num">
                                      <p:cBhvr additive="base">
                                        <p:cTn id="22" dur="1000"/>
                                        <p:tgtEl>
                                          <p:spTgt spid="59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11757251f1a_0_18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schedule and estimation</a:t>
            </a:r>
            <a:endParaRPr/>
          </a:p>
        </p:txBody>
      </p:sp>
      <p:sp>
        <p:nvSpPr>
          <p:cNvPr id="604" name="Google Shape;604;g11757251f1a_0_185"/>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4000">
                <a:solidFill>
                  <a:schemeClr val="dk1"/>
                </a:solidFill>
                <a:latin typeface="Quattrocento Sans"/>
                <a:ea typeface="Quattrocento Sans"/>
                <a:cs typeface="Quattrocento Sans"/>
                <a:sym typeface="Quattrocento Sans"/>
              </a:rPr>
              <a:t>Ví dụ: Giả sử muốn hoàn thành dự án Guru99 trong một tháng, bạn đã ước tính nỗ lực cho từng nhiệm vụ trong Ước tính thử nghiệm. Bạn có thể tạo lịch trình như bên dưới</a:t>
            </a:r>
            <a:endParaRPr sz="3600">
              <a:solidFill>
                <a:schemeClr val="dk1"/>
              </a:solidFill>
              <a:latin typeface="Quattrocento Sans"/>
              <a:ea typeface="Quattrocento Sans"/>
              <a:cs typeface="Quattrocento Sans"/>
              <a:sym typeface="Quattrocento Sans"/>
            </a:endParaRPr>
          </a:p>
        </p:txBody>
      </p:sp>
      <p:pic>
        <p:nvPicPr>
          <p:cNvPr id="605" name="Google Shape;605;g11757251f1a_0_185"/>
          <p:cNvPicPr preferRelativeResize="0"/>
          <p:nvPr/>
        </p:nvPicPr>
        <p:blipFill>
          <a:blip r:embed="rId3">
            <a:alphaModFix/>
          </a:blip>
          <a:stretch>
            <a:fillRect/>
          </a:stretch>
        </p:blipFill>
        <p:spPr>
          <a:xfrm>
            <a:off x="943701" y="3638200"/>
            <a:ext cx="10638601" cy="3074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4">
                                            <p:txEl>
                                              <p:pRg st="0" end="0"/>
                                            </p:txEl>
                                          </p:spTgt>
                                        </p:tgtEl>
                                        <p:attrNameLst>
                                          <p:attrName>style.visibility</p:attrName>
                                        </p:attrNameLst>
                                      </p:cBhvr>
                                      <p:to>
                                        <p:strVal val="visible"/>
                                      </p:to>
                                    </p:set>
                                    <p:anim calcmode="lin" valueType="num">
                                      <p:cBhvr additive="base">
                                        <p:cTn id="7" dur="1000"/>
                                        <p:tgtEl>
                                          <p:spTgt spid="60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1757251f1a_0_19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deliverables</a:t>
            </a:r>
            <a:endParaRPr/>
          </a:p>
        </p:txBody>
      </p:sp>
      <p:sp>
        <p:nvSpPr>
          <p:cNvPr id="611" name="Google Shape;611;g11757251f1a_0_193"/>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suốt quá trình test, bạn cần phải lập dữ liệu test, ghi lại nhật ký test. Sau khi test xong, bạn cần đưa ra được kết quả quá trình test. Bên cạnh đó là những báo cáo lỗi, cũng như là ghi chú về việc phát hành (release notes).</a:t>
            </a:r>
            <a:endParaRPr sz="3600">
              <a:latin typeface="Quattrocento Sans"/>
              <a:ea typeface="Quattrocento Sans"/>
              <a:cs typeface="Quattrocento Sans"/>
              <a:sym typeface="Quattrocento Sans"/>
            </a:endParaRPr>
          </a:p>
        </p:txBody>
      </p:sp>
      <p:sp>
        <p:nvSpPr>
          <p:cNvPr id="612" name="Google Shape;612;g11757251f1a_0_193"/>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8: Kiểm soát sản phẩm thử nghiệm</a:t>
            </a:r>
            <a:endParaRPr sz="4000">
              <a:solidFill>
                <a:schemeClr val="dk1"/>
              </a:solidFill>
              <a:latin typeface="Quattrocento Sans"/>
              <a:ea typeface="Quattrocento Sans"/>
              <a:cs typeface="Quattrocento Sans"/>
              <a:sym typeface="Quattrocento Sans"/>
            </a:endParaRPr>
          </a:p>
        </p:txBody>
      </p:sp>
      <p:pic>
        <p:nvPicPr>
          <p:cNvPr id="613" name="Google Shape;613;g11757251f1a_0_193"/>
          <p:cNvPicPr preferRelativeResize="0"/>
          <p:nvPr/>
        </p:nvPicPr>
        <p:blipFill>
          <a:blip r:embed="rId3">
            <a:alphaModFix/>
          </a:blip>
          <a:stretch>
            <a:fillRect/>
          </a:stretch>
        </p:blipFill>
        <p:spPr>
          <a:xfrm>
            <a:off x="1740713" y="4451375"/>
            <a:ext cx="8237576" cy="1515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1">
                                            <p:txEl>
                                              <p:pRg st="0" end="0"/>
                                            </p:txEl>
                                          </p:spTgt>
                                        </p:tgtEl>
                                        <p:attrNameLst>
                                          <p:attrName>style.visibility</p:attrName>
                                        </p:attrNameLst>
                                      </p:cBhvr>
                                      <p:to>
                                        <p:strVal val="visible"/>
                                      </p:to>
                                    </p:set>
                                    <p:anim calcmode="lin" valueType="num">
                                      <p:cBhvr additive="base">
                                        <p:cTn id="7" dur="1000"/>
                                        <p:tgtEl>
                                          <p:spTgt spid="611">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16f0f54a95_0_15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test plan</a:t>
            </a:r>
            <a:endParaRPr/>
          </a:p>
        </p:txBody>
      </p:sp>
      <p:sp>
        <p:nvSpPr>
          <p:cNvPr id="248" name="Google Shape;248;g116f0f54a95_0_15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4000">
                <a:solidFill>
                  <a:schemeClr val="dk1"/>
                </a:solidFill>
                <a:latin typeface="Quattrocento Sans"/>
                <a:ea typeface="Quattrocento Sans"/>
                <a:cs typeface="Quattrocento Sans"/>
                <a:sym typeface="Quattrocento Sans"/>
              </a:rPr>
              <a:t>Từ ví dụ trên hãy chọn A hoặc B</a:t>
            </a:r>
            <a:endParaRPr sz="4000" b="0" i="0" u="none" strike="noStrike" cap="none">
              <a:solidFill>
                <a:schemeClr val="dk1"/>
              </a:solidFill>
              <a:latin typeface="Quattrocento Sans"/>
              <a:ea typeface="Quattrocento Sans"/>
              <a:cs typeface="Quattrocento Sans"/>
              <a:sym typeface="Quattrocento Sans"/>
            </a:endParaRPr>
          </a:p>
        </p:txBody>
      </p:sp>
      <p:pic>
        <p:nvPicPr>
          <p:cNvPr id="249" name="Google Shape;249;g116f0f54a95_0_159"/>
          <p:cNvPicPr preferRelativeResize="0"/>
          <p:nvPr/>
        </p:nvPicPr>
        <p:blipFill>
          <a:blip r:embed="rId3">
            <a:alphaModFix/>
          </a:blip>
          <a:stretch>
            <a:fillRect/>
          </a:stretch>
        </p:blipFill>
        <p:spPr>
          <a:xfrm>
            <a:off x="1014163" y="1912550"/>
            <a:ext cx="9629387" cy="4529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11757251f1a_0_2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deliverables</a:t>
            </a:r>
            <a:endParaRPr/>
          </a:p>
        </p:txBody>
      </p:sp>
      <p:sp>
        <p:nvSpPr>
          <p:cNvPr id="619" name="Google Shape;619;g11757251f1a_0_203"/>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a:buChar char="❖"/>
            </a:pPr>
            <a:r>
              <a:rPr lang="en-US" sz="4000" dirty="0" err="1">
                <a:solidFill>
                  <a:schemeClr val="dk1"/>
                </a:solidFill>
                <a:latin typeface="Quattrocento Sans"/>
                <a:ea typeface="Quattrocento Sans"/>
                <a:cs typeface="Quattrocento Sans"/>
                <a:sym typeface="Quattrocento Sans"/>
              </a:rPr>
              <a:t>Các</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sản</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phẩm</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thử</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nghiệm</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được</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cung</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cấp</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trước</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giai</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đoạn</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thử</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nghiệm</a:t>
            </a:r>
            <a:r>
              <a:rPr lang="en-US" sz="4000" dirty="0">
                <a:solidFill>
                  <a:schemeClr val="dk1"/>
                </a:solidFill>
                <a:latin typeface="Quattrocento Sans"/>
                <a:ea typeface="Quattrocento Sans"/>
                <a:cs typeface="Quattrocento Sans"/>
                <a:sym typeface="Quattrocento Sans"/>
              </a:rPr>
              <a:t>(Before Testing).</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Tài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liệu</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kế</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hoạch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tra</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Tài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liệu</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trường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hợp</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nghiệm</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tra</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thông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số</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kỹ</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thuật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Thiết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kế</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 calcmode="lin" valueType="num">
                                      <p:cBhvr additive="base">
                                        <p:cTn id="7" dur="1000"/>
                                        <p:tgtEl>
                                          <p:spTgt spid="61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 calcmode="lin" valueType="num">
                                      <p:cBhvr additive="base">
                                        <p:cTn id="12" dur="1000"/>
                                        <p:tgtEl>
                                          <p:spTgt spid="61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 calcmode="lin" valueType="num">
                                      <p:cBhvr additive="base">
                                        <p:cTn id="17" dur="1000"/>
                                        <p:tgtEl>
                                          <p:spTgt spid="61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 calcmode="lin" valueType="num">
                                      <p:cBhvr additive="base">
                                        <p:cTn id="22" dur="1000"/>
                                        <p:tgtEl>
                                          <p:spTgt spid="619">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11757251f1a_0_2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deliverables</a:t>
            </a:r>
            <a:endParaRPr/>
          </a:p>
        </p:txBody>
      </p:sp>
      <p:sp>
        <p:nvSpPr>
          <p:cNvPr id="625" name="Google Shape;625;g11757251f1a_0_211"/>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a:buChar char="❖"/>
            </a:pPr>
            <a:r>
              <a:rPr lang="en-US" sz="4000" dirty="0" err="1">
                <a:solidFill>
                  <a:schemeClr val="dk1"/>
                </a:solidFill>
                <a:latin typeface="Quattrocento Sans"/>
                <a:ea typeface="Quattrocento Sans"/>
                <a:cs typeface="Quattrocento Sans"/>
                <a:sym typeface="Quattrocento Sans"/>
              </a:rPr>
              <a:t>Các</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sản</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phẩm</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thử</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nghiệm</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được</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cung</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cấp</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trong</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quá</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trình</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thử</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nghiệm</a:t>
            </a:r>
            <a:r>
              <a:rPr lang="en-US" sz="4000" dirty="0">
                <a:solidFill>
                  <a:schemeClr val="dk1"/>
                </a:solidFill>
                <a:latin typeface="Quattrocento Sans"/>
                <a:ea typeface="Quattrocento Sans"/>
                <a:cs typeface="Quattrocento Sans"/>
                <a:sym typeface="Quattrocento Sans"/>
              </a:rPr>
              <a:t>(During Testing).</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Tập</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lệnh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nghiệm</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Trình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mô</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phỏng</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Dữ</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liệu</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nghiệm</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tra</a:t>
            </a:r>
            <a:r>
              <a:rPr lang="en-US" sz="3600" dirty="0">
                <a:solidFill>
                  <a:schemeClr val="dk1"/>
                </a:solidFill>
                <a:latin typeface="Quattrocento Sans"/>
                <a:ea typeface="Quattrocento Sans"/>
                <a:cs typeface="Quattrocento Sans"/>
                <a:sym typeface="Quattrocento Sans"/>
              </a:rPr>
              <a:t> ma </a:t>
            </a:r>
            <a:r>
              <a:rPr lang="en-US" sz="3600" dirty="0" err="1">
                <a:solidFill>
                  <a:schemeClr val="dk1"/>
                </a:solidFill>
                <a:latin typeface="Quattrocento Sans"/>
                <a:ea typeface="Quattrocento Sans"/>
                <a:cs typeface="Quattrocento Sans"/>
                <a:sym typeface="Quattrocento Sans"/>
              </a:rPr>
              <a:t>trận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xác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định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nguồn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gốc</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Nhật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ký</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lỗi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và</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nhật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ký</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thực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thi</a:t>
            </a:r>
            <a:r>
              <a:rPr lang="en-US" sz="3600" dirty="0">
                <a:solidFill>
                  <a:schemeClr val="dk1"/>
                </a:solidFill>
                <a:latin typeface="Quattrocento Sans"/>
                <a:ea typeface="Quattrocento Sans"/>
                <a:cs typeface="Quattrocento Sans"/>
                <a:sym typeface="Quattrocento Sans"/>
              </a:rPr>
              <a:t>.</a:t>
            </a:r>
            <a:endParaRPr sz="36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 calcmode="lin" valueType="num">
                                      <p:cBhvr additive="base">
                                        <p:cTn id="7" dur="1000"/>
                                        <p:tgtEl>
                                          <p:spTgt spid="62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25">
                                            <p:txEl>
                                              <p:pRg st="1" end="1"/>
                                            </p:txEl>
                                          </p:spTgt>
                                        </p:tgtEl>
                                        <p:attrNameLst>
                                          <p:attrName>style.visibility</p:attrName>
                                        </p:attrNameLst>
                                      </p:cBhvr>
                                      <p:to>
                                        <p:strVal val="visible"/>
                                      </p:to>
                                    </p:set>
                                    <p:anim calcmode="lin" valueType="num">
                                      <p:cBhvr additive="base">
                                        <p:cTn id="12" dur="1000"/>
                                        <p:tgtEl>
                                          <p:spTgt spid="62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25">
                                            <p:txEl>
                                              <p:pRg st="2" end="2"/>
                                            </p:txEl>
                                          </p:spTgt>
                                        </p:tgtEl>
                                        <p:attrNameLst>
                                          <p:attrName>style.visibility</p:attrName>
                                        </p:attrNameLst>
                                      </p:cBhvr>
                                      <p:to>
                                        <p:strVal val="visible"/>
                                      </p:to>
                                    </p:set>
                                    <p:anim calcmode="lin" valueType="num">
                                      <p:cBhvr additive="base">
                                        <p:cTn id="17" dur="1000"/>
                                        <p:tgtEl>
                                          <p:spTgt spid="62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25">
                                            <p:txEl>
                                              <p:pRg st="3" end="3"/>
                                            </p:txEl>
                                          </p:spTgt>
                                        </p:tgtEl>
                                        <p:attrNameLst>
                                          <p:attrName>style.visibility</p:attrName>
                                        </p:attrNameLst>
                                      </p:cBhvr>
                                      <p:to>
                                        <p:strVal val="visible"/>
                                      </p:to>
                                    </p:set>
                                    <p:anim calcmode="lin" valueType="num">
                                      <p:cBhvr additive="base">
                                        <p:cTn id="22" dur="1000"/>
                                        <p:tgtEl>
                                          <p:spTgt spid="62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25">
                                            <p:txEl>
                                              <p:pRg st="4" end="4"/>
                                            </p:txEl>
                                          </p:spTgt>
                                        </p:tgtEl>
                                        <p:attrNameLst>
                                          <p:attrName>style.visibility</p:attrName>
                                        </p:attrNameLst>
                                      </p:cBhvr>
                                      <p:to>
                                        <p:strVal val="visible"/>
                                      </p:to>
                                    </p:set>
                                    <p:anim calcmode="lin" valueType="num">
                                      <p:cBhvr additive="base">
                                        <p:cTn id="27" dur="1000"/>
                                        <p:tgtEl>
                                          <p:spTgt spid="62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625">
                                            <p:txEl>
                                              <p:pRg st="5" end="5"/>
                                            </p:txEl>
                                          </p:spTgt>
                                        </p:tgtEl>
                                        <p:attrNameLst>
                                          <p:attrName>style.visibility</p:attrName>
                                        </p:attrNameLst>
                                      </p:cBhvr>
                                      <p:to>
                                        <p:strVal val="visible"/>
                                      </p:to>
                                    </p:set>
                                    <p:anim calcmode="lin" valueType="num">
                                      <p:cBhvr additive="base">
                                        <p:cTn id="32" dur="1000"/>
                                        <p:tgtEl>
                                          <p:spTgt spid="625">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11757251f1a_0_2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deliverables</a:t>
            </a:r>
            <a:endParaRPr/>
          </a:p>
        </p:txBody>
      </p:sp>
      <p:sp>
        <p:nvSpPr>
          <p:cNvPr id="631" name="Google Shape;631;g11757251f1a_0_218"/>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a:buChar char="❖"/>
            </a:pPr>
            <a:r>
              <a:rPr lang="en-US" sz="4000" dirty="0" err="1">
                <a:solidFill>
                  <a:schemeClr val="dk1"/>
                </a:solidFill>
                <a:latin typeface="Quattrocento Sans"/>
                <a:ea typeface="Quattrocento Sans"/>
                <a:cs typeface="Quattrocento Sans"/>
                <a:sym typeface="Quattrocento Sans"/>
              </a:rPr>
              <a:t>Các</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sản</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phẩm</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thử</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nghiệm</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được</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cung</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cấp</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sau</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khi</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các</a:t>
            </a:r>
            <a:r>
              <a:rPr lang="en-US" sz="4000" dirty="0">
                <a:solidFill>
                  <a:schemeClr val="dk1"/>
                </a:solidFill>
                <a:latin typeface="Quattrocento Sans"/>
                <a:ea typeface="Quattrocento Sans"/>
                <a:cs typeface="Quattrocento Sans"/>
                <a:sym typeface="Quattrocento Sans"/>
              </a:rPr>
              <a:t> chu </a:t>
            </a:r>
            <a:r>
              <a:rPr lang="en-US" sz="4000" dirty="0" err="1">
                <a:solidFill>
                  <a:schemeClr val="dk1"/>
                </a:solidFill>
                <a:latin typeface="Quattrocento Sans"/>
                <a:ea typeface="Quattrocento Sans"/>
                <a:cs typeface="Quattrocento Sans"/>
                <a:sym typeface="Quattrocento Sans"/>
              </a:rPr>
              <a:t>kỳ</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thử</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nghiệm</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kết</a:t>
            </a:r>
            <a:r>
              <a:rPr lang="en-US" sz="4000" dirty="0">
                <a:solidFill>
                  <a:schemeClr val="dk1"/>
                </a:solidFill>
                <a:latin typeface="Quattrocento Sans"/>
                <a:ea typeface="Quattrocento Sans"/>
                <a:cs typeface="Quattrocento Sans"/>
                <a:sym typeface="Quattrocento Sans"/>
              </a:rPr>
              <a:t> </a:t>
            </a:r>
            <a:r>
              <a:rPr lang="en-US" sz="4000" dirty="0" err="1">
                <a:solidFill>
                  <a:schemeClr val="dk1"/>
                </a:solidFill>
                <a:latin typeface="Quattrocento Sans"/>
                <a:ea typeface="Quattrocento Sans"/>
                <a:cs typeface="Quattrocento Sans"/>
                <a:sym typeface="Quattrocento Sans"/>
              </a:rPr>
              <a:t>thúc</a:t>
            </a:r>
            <a:r>
              <a:rPr lang="en-US" sz="4000" dirty="0">
                <a:solidFill>
                  <a:schemeClr val="dk1"/>
                </a:solidFill>
                <a:latin typeface="Quattrocento Sans"/>
                <a:ea typeface="Quattrocento Sans"/>
                <a:cs typeface="Quattrocento Sans"/>
                <a:sym typeface="Quattrocento Sans"/>
              </a:rPr>
              <a:t>.(After Testing).</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Kết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quả</a:t>
            </a:r>
            <a:r>
              <a:rPr lang="en-US" sz="3600" dirty="0">
                <a:solidFill>
                  <a:schemeClr val="dk1"/>
                </a:solidFill>
                <a:latin typeface="Quattrocento Sans"/>
                <a:ea typeface="Quattrocento Sans"/>
                <a:cs typeface="Quattrocento Sans"/>
                <a:sym typeface="Quattrocento Sans"/>
              </a:rPr>
              <a:t> / </a:t>
            </a:r>
            <a:r>
              <a:rPr lang="en-US" sz="3600" dirty="0" err="1">
                <a:solidFill>
                  <a:schemeClr val="dk1"/>
                </a:solidFill>
                <a:latin typeface="Quattrocento Sans"/>
                <a:ea typeface="Quattrocento Sans"/>
                <a:cs typeface="Quattrocento Sans"/>
                <a:sym typeface="Quattrocento Sans"/>
              </a:rPr>
              <a:t>báo</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cáo</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nghiệm</a:t>
            </a:r>
            <a:r>
              <a:rPr lang="en-US" sz="3600" dirty="0">
                <a:solidFill>
                  <a:schemeClr val="dk1"/>
                </a:solidFill>
                <a:latin typeface="Quattrocento Sans"/>
                <a:ea typeface="Quattrocento Sans"/>
                <a:cs typeface="Quattrocento Sans"/>
                <a:sym typeface="Quattrocento Sans"/>
              </a:rPr>
              <a:t>(Test Results/ Test Report)</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Báo</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cáo</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khiếm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khuyết</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Hướng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dẫn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quy</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trình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cài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đặt</a:t>
            </a:r>
            <a:r>
              <a:rPr lang="en-US" sz="3600" dirty="0">
                <a:solidFill>
                  <a:schemeClr val="dk1"/>
                </a:solidFill>
                <a:latin typeface="Quattrocento Sans"/>
                <a:ea typeface="Quattrocento Sans"/>
                <a:cs typeface="Quattrocento Sans"/>
                <a:sym typeface="Quattrocento Sans"/>
              </a:rPr>
              <a:t> / </a:t>
            </a: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tra</a:t>
            </a:r>
            <a:endParaRPr sz="3600" dirty="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Ghi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chú</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phát</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hành</a:t>
            </a:r>
            <a:r>
              <a:rPr lang="en-US" sz="3600" dirty="0">
                <a:solidFill>
                  <a:schemeClr val="dk1"/>
                </a:solidFill>
                <a:latin typeface="Quattrocento Sans"/>
                <a:ea typeface="Quattrocento Sans"/>
                <a:cs typeface="Quattrocento Sans"/>
                <a:sym typeface="Quattrocento Sans"/>
              </a:rPr>
              <a:t>(Release Note)</a:t>
            </a:r>
            <a:endParaRPr sz="36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1">
                                            <p:txEl>
                                              <p:pRg st="0" end="0"/>
                                            </p:txEl>
                                          </p:spTgt>
                                        </p:tgtEl>
                                        <p:attrNameLst>
                                          <p:attrName>style.visibility</p:attrName>
                                        </p:attrNameLst>
                                      </p:cBhvr>
                                      <p:to>
                                        <p:strVal val="visible"/>
                                      </p:to>
                                    </p:set>
                                    <p:anim calcmode="lin" valueType="num">
                                      <p:cBhvr additive="base">
                                        <p:cTn id="7" dur="1000"/>
                                        <p:tgtEl>
                                          <p:spTgt spid="63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31">
                                            <p:txEl>
                                              <p:pRg st="1" end="1"/>
                                            </p:txEl>
                                          </p:spTgt>
                                        </p:tgtEl>
                                        <p:attrNameLst>
                                          <p:attrName>style.visibility</p:attrName>
                                        </p:attrNameLst>
                                      </p:cBhvr>
                                      <p:to>
                                        <p:strVal val="visible"/>
                                      </p:to>
                                    </p:set>
                                    <p:anim calcmode="lin" valueType="num">
                                      <p:cBhvr additive="base">
                                        <p:cTn id="12" dur="1000"/>
                                        <p:tgtEl>
                                          <p:spTgt spid="63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1">
                                            <p:txEl>
                                              <p:pRg st="2" end="2"/>
                                            </p:txEl>
                                          </p:spTgt>
                                        </p:tgtEl>
                                        <p:attrNameLst>
                                          <p:attrName>style.visibility</p:attrName>
                                        </p:attrNameLst>
                                      </p:cBhvr>
                                      <p:to>
                                        <p:strVal val="visible"/>
                                      </p:to>
                                    </p:set>
                                    <p:anim calcmode="lin" valueType="num">
                                      <p:cBhvr additive="base">
                                        <p:cTn id="17" dur="1000"/>
                                        <p:tgtEl>
                                          <p:spTgt spid="63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31">
                                            <p:txEl>
                                              <p:pRg st="3" end="3"/>
                                            </p:txEl>
                                          </p:spTgt>
                                        </p:tgtEl>
                                        <p:attrNameLst>
                                          <p:attrName>style.visibility</p:attrName>
                                        </p:attrNameLst>
                                      </p:cBhvr>
                                      <p:to>
                                        <p:strVal val="visible"/>
                                      </p:to>
                                    </p:set>
                                    <p:anim calcmode="lin" valueType="num">
                                      <p:cBhvr additive="base">
                                        <p:cTn id="22" dur="1000"/>
                                        <p:tgtEl>
                                          <p:spTgt spid="63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31">
                                            <p:txEl>
                                              <p:pRg st="4" end="4"/>
                                            </p:txEl>
                                          </p:spTgt>
                                        </p:tgtEl>
                                        <p:attrNameLst>
                                          <p:attrName>style.visibility</p:attrName>
                                        </p:attrNameLst>
                                      </p:cBhvr>
                                      <p:to>
                                        <p:strVal val="visible"/>
                                      </p:to>
                                    </p:set>
                                    <p:anim calcmode="lin" valueType="num">
                                      <p:cBhvr additive="base">
                                        <p:cTn id="27" dur="1000"/>
                                        <p:tgtEl>
                                          <p:spTgt spid="631">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11757251f1a_0_22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637" name="Google Shape;637;g11757251f1a_0_227"/>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638" name="Google Shape;638;g11757251f1a_0_22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39" name="Google Shape;639;g11757251f1a_0_22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g11757251f1a_0_227"/>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8 bước để viết một Test Plan</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4: Xác định tiêu chí kiểm tra</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5: Hoạch định nguồn lực</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6: Lập kế hoạch môi trường thử nghiệm</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7: Lập lịch &amp; Ước tính</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8: Xác định phân phối thử nghiệm</a:t>
            </a:r>
            <a:endParaRPr sz="2200" b="1">
              <a:solidFill>
                <a:srgbClr val="333333"/>
              </a:solidFill>
              <a:latin typeface="Quattrocento Sans"/>
              <a:ea typeface="Quattrocento Sans"/>
              <a:cs typeface="Quattrocento Sans"/>
              <a:sym typeface="Quattrocento Sans"/>
            </a:endParaRPr>
          </a:p>
        </p:txBody>
      </p:sp>
      <p:sp>
        <p:nvSpPr>
          <p:cNvPr id="641" name="Google Shape;641;g11757251f1a_0_22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642" name="Google Shape;642;g11757251f1a_0_227"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11757251f1a_0_23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648" name="Google Shape;648;g11757251f1a_0_237"/>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649" name="Google Shape;649;g11757251f1a_0_23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50" name="Google Shape;650;g11757251f1a_0_23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 name="Google Shape;651;g11757251f1a_0_237"/>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a:buChar char="•"/>
            </a:pPr>
            <a:r>
              <a:rPr lang="en-US" sz="2700" b="1">
                <a:solidFill>
                  <a:srgbClr val="333333"/>
                </a:solidFill>
                <a:latin typeface="Quattrocento Sans"/>
                <a:ea typeface="Quattrocento Sans"/>
                <a:cs typeface="Quattrocento Sans"/>
                <a:sym typeface="Quattrocento Sans"/>
              </a:rPr>
              <a:t>Test Case Design - Thiết kế trường hợp kiểm thử</a:t>
            </a:r>
            <a:endParaRPr sz="2700" b="1">
              <a:solidFill>
                <a:srgbClr val="333333"/>
              </a:solidFill>
              <a:latin typeface="Quattrocento Sans"/>
              <a:ea typeface="Quattrocento Sans"/>
              <a:cs typeface="Quattrocento Sans"/>
              <a:sym typeface="Quattrocento Sans"/>
            </a:endParaRPr>
          </a:p>
        </p:txBody>
      </p:sp>
      <p:sp>
        <p:nvSpPr>
          <p:cNvPr id="652" name="Google Shape;652;g11757251f1a_0_23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653" name="Google Shape;653;g11757251f1a_0_237"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g115e76f5ad1_0_226"/>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16f0f54a95_0_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test plan</a:t>
            </a:r>
            <a:endParaRPr/>
          </a:p>
        </p:txBody>
      </p:sp>
      <p:sp>
        <p:nvSpPr>
          <p:cNvPr id="255" name="Google Shape;255;g116f0f54a95_0_2"/>
          <p:cNvSpPr txBox="1"/>
          <p:nvPr/>
        </p:nvSpPr>
        <p:spPr>
          <a:xfrm>
            <a:off x="617100" y="1701675"/>
            <a:ext cx="11388900" cy="5065500"/>
          </a:xfrm>
          <a:prstGeom prst="rect">
            <a:avLst/>
          </a:prstGeom>
          <a:noFill/>
          <a:ln>
            <a:noFill/>
          </a:ln>
        </p:spPr>
        <p:txBody>
          <a:bodyPr spcFirstLastPara="1" wrap="square" lIns="91425" tIns="45700" rIns="91425" bIns="45700" anchor="t" anchorCtr="0">
            <a:noAutofit/>
          </a:bodyPr>
          <a:lstStyle/>
          <a:p>
            <a:pPr marL="914400" lvl="1" indent="-450850" algn="l" rtl="0">
              <a:spcBef>
                <a:spcPts val="0"/>
              </a:spcBef>
              <a:spcAft>
                <a:spcPts val="0"/>
              </a:spcAft>
              <a:buClr>
                <a:srgbClr val="FF5A33"/>
              </a:buClr>
              <a:buSzPts val="3500"/>
              <a:buFont typeface="Quattrocento Sans"/>
              <a:buChar char="❖"/>
            </a:pPr>
            <a:r>
              <a:rPr lang="en-US" sz="3500" dirty="0" err="1">
                <a:latin typeface="Quattrocento Sans"/>
                <a:ea typeface="Quattrocento Sans"/>
                <a:cs typeface="Quattrocento Sans"/>
                <a:sym typeface="Quattrocento Sans"/>
              </a:rPr>
              <a:t>Giúp</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những</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người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ngoài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nhóm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kiểm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thử</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như</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nhà</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phát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triển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quản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lý</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doanh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nghiệp</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khách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hàng</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hiểu</a:t>
            </a:r>
            <a:r>
              <a:rPr lang="en-US" sz="3500" dirty="0">
                <a:latin typeface="Quattrocento Sans"/>
                <a:ea typeface="Quattrocento Sans"/>
                <a:cs typeface="Quattrocento Sans"/>
                <a:sym typeface="Quattrocento Sans"/>
              </a:rPr>
              <a:t> chi </a:t>
            </a:r>
            <a:r>
              <a:rPr lang="en-US" sz="3500" dirty="0" err="1">
                <a:latin typeface="Quattrocento Sans"/>
                <a:ea typeface="Quattrocento Sans"/>
                <a:cs typeface="Quattrocento Sans"/>
                <a:sym typeface="Quattrocento Sans"/>
              </a:rPr>
              <a:t>tiết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về</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kế</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hoạch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triển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khai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kiểm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thử</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giai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đoạn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sắp</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tới</a:t>
            </a:r>
            <a:r>
              <a:rPr lang="en-US" sz="3500" dirty="0">
                <a:latin typeface="Quattrocento Sans"/>
                <a:ea typeface="Quattrocento Sans"/>
                <a:cs typeface="Quattrocento Sans"/>
                <a:sym typeface="Quattrocento Sans"/>
              </a:rPr>
              <a:t>.</a:t>
            </a:r>
            <a:endParaRPr sz="3500" dirty="0">
              <a:latin typeface="Quattrocento Sans"/>
              <a:ea typeface="Quattrocento Sans"/>
              <a:cs typeface="Quattrocento Sans"/>
              <a:sym typeface="Quattrocento Sans"/>
            </a:endParaRPr>
          </a:p>
          <a:p>
            <a:pPr marL="914400" lvl="1" indent="-45085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Test plan </a:t>
            </a:r>
            <a:r>
              <a:rPr lang="en-US" sz="3500" dirty="0" err="1">
                <a:latin typeface="Quattrocento Sans"/>
                <a:ea typeface="Quattrocento Sans"/>
                <a:cs typeface="Quattrocento Sans"/>
                <a:sym typeface="Quattrocento Sans"/>
              </a:rPr>
              <a:t>giống</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như</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một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cuốn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sách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quy</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tắc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cần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phải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được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tuân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theo.</a:t>
            </a:r>
            <a:endParaRPr sz="3500" dirty="0">
              <a:latin typeface="Quattrocento Sans"/>
              <a:ea typeface="Quattrocento Sans"/>
              <a:cs typeface="Quattrocento Sans"/>
              <a:sym typeface="Quattrocento Sans"/>
            </a:endParaRPr>
          </a:p>
          <a:p>
            <a:pPr marL="914400" lvl="1" indent="-450850" algn="l" rtl="0">
              <a:spcBef>
                <a:spcPts val="0"/>
              </a:spcBef>
              <a:spcAft>
                <a:spcPts val="0"/>
              </a:spcAft>
              <a:buClr>
                <a:srgbClr val="FF5A33"/>
              </a:buClr>
              <a:buSzPts val="3500"/>
              <a:buFont typeface="Quattrocento Sans"/>
              <a:buChar char="❖"/>
            </a:pPr>
            <a:r>
              <a:rPr lang="en-US" sz="3500" dirty="0" err="1">
                <a:latin typeface="Quattrocento Sans"/>
                <a:ea typeface="Quattrocento Sans"/>
                <a:cs typeface="Quattrocento Sans"/>
                <a:sym typeface="Quattrocento Sans"/>
              </a:rPr>
              <a:t>Các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khía</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cạnh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quan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trọng</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như</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ước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tính</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kiểm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thử</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phạm</a:t>
            </a:r>
            <a:r>
              <a:rPr lang="en-US" sz="3500" dirty="0">
                <a:latin typeface="Quattrocento Sans"/>
                <a:ea typeface="Quattrocento Sans"/>
                <a:cs typeface="Quattrocento Sans"/>
                <a:sym typeface="Quattrocento Sans"/>
              </a:rPr>
              <a:t> vi </a:t>
            </a:r>
            <a:r>
              <a:rPr lang="en-US" sz="3500" dirty="0" err="1">
                <a:latin typeface="Quattrocento Sans"/>
                <a:ea typeface="Quattrocento Sans"/>
                <a:cs typeface="Quattrocento Sans"/>
                <a:sym typeface="Quattrocento Sans"/>
              </a:rPr>
              <a:t>kiểm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thử</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chiến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lược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kiểm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thử</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được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ghi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lại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trong</a:t>
            </a:r>
            <a:r>
              <a:rPr lang="en-US" sz="3500" dirty="0">
                <a:latin typeface="Quattrocento Sans"/>
                <a:ea typeface="Quattrocento Sans"/>
                <a:cs typeface="Quattrocento Sans"/>
                <a:sym typeface="Quattrocento Sans"/>
              </a:rPr>
              <a:t> test plan. Do </a:t>
            </a:r>
            <a:r>
              <a:rPr lang="en-US" sz="3500" dirty="0" err="1">
                <a:latin typeface="Quattrocento Sans"/>
                <a:ea typeface="Quattrocento Sans"/>
                <a:cs typeface="Quattrocento Sans"/>
                <a:sym typeface="Quattrocento Sans"/>
              </a:rPr>
              <a:t>đó</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nhóm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quản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lý</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có</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thể</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xem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xét</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và</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sử</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dụng</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lại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cho</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các</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dự</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án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khác</a:t>
            </a:r>
            <a:r>
              <a:rPr lang="en-US" sz="3500" dirty="0">
                <a:latin typeface="Quattrocento Sans"/>
                <a:ea typeface="Quattrocento Sans"/>
                <a:cs typeface="Quattrocento Sans"/>
                <a:sym typeface="Quattrocento Sans"/>
              </a:rPr>
              <a:t>.</a:t>
            </a:r>
            <a:endParaRPr sz="3500" dirty="0">
              <a:latin typeface="Quattrocento Sans"/>
              <a:ea typeface="Quattrocento Sans"/>
              <a:cs typeface="Quattrocento Sans"/>
              <a:sym typeface="Quattrocento Sans"/>
            </a:endParaRPr>
          </a:p>
        </p:txBody>
      </p:sp>
      <p:sp>
        <p:nvSpPr>
          <p:cNvPr id="256" name="Google Shape;256;g116f0f54a95_0_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Tầm quan trọng của Test Plan</a:t>
            </a:r>
            <a:endParaRPr sz="40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 calcmode="lin" valueType="num">
                                      <p:cBhvr additive="base">
                                        <p:cTn id="7" dur="1000"/>
                                        <p:tgtEl>
                                          <p:spTgt spid="25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5">
                                            <p:txEl>
                                              <p:pRg st="1" end="1"/>
                                            </p:txEl>
                                          </p:spTgt>
                                        </p:tgtEl>
                                        <p:attrNameLst>
                                          <p:attrName>style.visibility</p:attrName>
                                        </p:attrNameLst>
                                      </p:cBhvr>
                                      <p:to>
                                        <p:strVal val="visible"/>
                                      </p:to>
                                    </p:set>
                                    <p:anim calcmode="lin" valueType="num">
                                      <p:cBhvr additive="base">
                                        <p:cTn id="12" dur="1000"/>
                                        <p:tgtEl>
                                          <p:spTgt spid="25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5">
                                            <p:txEl>
                                              <p:pRg st="2" end="2"/>
                                            </p:txEl>
                                          </p:spTgt>
                                        </p:tgtEl>
                                        <p:attrNameLst>
                                          <p:attrName>style.visibility</p:attrName>
                                        </p:attrNameLst>
                                      </p:cBhvr>
                                      <p:to>
                                        <p:strVal val="visible"/>
                                      </p:to>
                                    </p:set>
                                    <p:anim calcmode="lin" valueType="num">
                                      <p:cBhvr additive="base">
                                        <p:cTn id="17" dur="1000"/>
                                        <p:tgtEl>
                                          <p:spTgt spid="25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16f0f54a95_0_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plan</a:t>
            </a:r>
            <a:endParaRPr/>
          </a:p>
        </p:txBody>
      </p:sp>
      <p:sp>
        <p:nvSpPr>
          <p:cNvPr id="262" name="Google Shape;262;g116f0f54a95_0_16"/>
          <p:cNvSpPr txBox="1"/>
          <p:nvPr/>
        </p:nvSpPr>
        <p:spPr>
          <a:xfrm>
            <a:off x="522375" y="1597325"/>
            <a:ext cx="11210700" cy="5060700"/>
          </a:xfrm>
          <a:prstGeom prst="rect">
            <a:avLst/>
          </a:prstGeom>
          <a:noFill/>
          <a:ln>
            <a:noFill/>
          </a:ln>
        </p:spPr>
        <p:txBody>
          <a:bodyPr spcFirstLastPara="1" wrap="square" lIns="91425" tIns="45700" rIns="91425" bIns="45700" anchor="t" anchorCtr="0">
            <a:normAutofit lnSpcReduction="20000"/>
          </a:bodyPr>
          <a:lstStyle/>
          <a:p>
            <a:pPr marL="742950" lvl="1" indent="-36195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Thực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hiện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theo</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tám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bước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dưới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đây</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để</a:t>
            </a:r>
            <a:r>
              <a:rPr lang="en-US" sz="3600" dirty="0">
                <a:latin typeface="Quattrocento Sans"/>
                <a:ea typeface="Quattrocento Sans"/>
                <a:cs typeface="Quattrocento Sans"/>
                <a:sym typeface="Quattrocento Sans"/>
              </a:rPr>
              <a:t> tạo </a:t>
            </a:r>
            <a:r>
              <a:rPr lang="en-US" sz="3600" dirty="0" err="1">
                <a:latin typeface="Quattrocento Sans"/>
                <a:ea typeface="Quattrocento Sans"/>
                <a:cs typeface="Quattrocento Sans"/>
                <a:sym typeface="Quattrocento Sans"/>
              </a:rPr>
              <a:t>một</a:t>
            </a:r>
            <a:r>
              <a:rPr lang="en-US" sz="3600" dirty="0">
                <a:latin typeface="Quattrocento Sans"/>
                <a:ea typeface="Quattrocento Sans"/>
                <a:cs typeface="Quattrocento Sans"/>
                <a:sym typeface="Quattrocento Sans"/>
              </a:rPr>
              <a:t> test plan:</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Bước</a:t>
            </a:r>
            <a:r>
              <a:rPr lang="en-US" sz="3600" dirty="0">
                <a:latin typeface="Quattrocento Sans"/>
                <a:ea typeface="Quattrocento Sans"/>
                <a:cs typeface="Quattrocento Sans"/>
                <a:sym typeface="Quattrocento Sans"/>
              </a:rPr>
              <a:t> 1: </a:t>
            </a:r>
            <a:r>
              <a:rPr lang="en-US" sz="3600" dirty="0" err="1">
                <a:latin typeface="Quattrocento Sans"/>
                <a:ea typeface="Quattrocento Sans"/>
                <a:cs typeface="Quattrocento Sans"/>
                <a:sym typeface="Quattrocento Sans"/>
              </a:rPr>
              <a:t>Phân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tích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sản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phẩm</a:t>
            </a:r>
            <a:r>
              <a:rPr lang="en-US" sz="3600" dirty="0">
                <a:latin typeface="Quattrocento Sans"/>
                <a:ea typeface="Quattrocento Sans"/>
                <a:cs typeface="Quattrocento Sans"/>
                <a:sym typeface="Quattrocento Sans"/>
              </a:rPr>
              <a:t>(Analyze the product)</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Bước</a:t>
            </a:r>
            <a:r>
              <a:rPr lang="en-US" sz="3600" dirty="0">
                <a:solidFill>
                  <a:schemeClr val="dk1"/>
                </a:solidFill>
                <a:latin typeface="Quattrocento Sans"/>
                <a:ea typeface="Quattrocento Sans"/>
                <a:cs typeface="Quattrocento Sans"/>
                <a:sym typeface="Quattrocento Sans"/>
              </a:rPr>
              <a:t> 2: </a:t>
            </a:r>
            <a:r>
              <a:rPr lang="en-US" sz="3600" dirty="0" err="1">
                <a:latin typeface="Quattrocento Sans"/>
                <a:ea typeface="Quattrocento Sans"/>
                <a:cs typeface="Quattrocento Sans"/>
                <a:sym typeface="Quattrocento Sans"/>
              </a:rPr>
              <a:t>Thiết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kế</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chiến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lược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(Design the Test Strategy)</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Bước</a:t>
            </a:r>
            <a:r>
              <a:rPr lang="en-US" sz="3600" dirty="0">
                <a:solidFill>
                  <a:schemeClr val="dk1"/>
                </a:solidFill>
                <a:latin typeface="Quattrocento Sans"/>
                <a:ea typeface="Quattrocento Sans"/>
                <a:cs typeface="Quattrocento Sans"/>
                <a:sym typeface="Quattrocento Sans"/>
              </a:rPr>
              <a:t> 3: </a:t>
            </a:r>
            <a:r>
              <a:rPr lang="en-US" sz="3600" dirty="0" err="1">
                <a:latin typeface="Quattrocento Sans"/>
                <a:ea typeface="Quattrocento Sans"/>
                <a:cs typeface="Quattrocento Sans"/>
                <a:sym typeface="Quattrocento Sans"/>
              </a:rPr>
              <a:t>Xác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định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mục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tiêu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(Define the Test Objectives)</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Bước</a:t>
            </a:r>
            <a:r>
              <a:rPr lang="en-US" sz="3600" dirty="0">
                <a:solidFill>
                  <a:schemeClr val="dk1"/>
                </a:solidFill>
                <a:latin typeface="Quattrocento Sans"/>
                <a:ea typeface="Quattrocento Sans"/>
                <a:cs typeface="Quattrocento Sans"/>
                <a:sym typeface="Quattrocento Sans"/>
              </a:rPr>
              <a:t> 4: </a:t>
            </a:r>
            <a:r>
              <a:rPr lang="en-US" sz="3600" dirty="0" err="1">
                <a:latin typeface="Quattrocento Sans"/>
                <a:ea typeface="Quattrocento Sans"/>
                <a:cs typeface="Quattrocento Sans"/>
                <a:sym typeface="Quattrocento Sans"/>
              </a:rPr>
              <a:t>Xác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định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tiêu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kiểm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thử</a:t>
            </a:r>
            <a:r>
              <a:rPr lang="en-US" sz="3600" dirty="0">
                <a:latin typeface="Quattrocento Sans"/>
                <a:ea typeface="Quattrocento Sans"/>
                <a:cs typeface="Quattrocento Sans"/>
                <a:sym typeface="Quattrocento Sans"/>
              </a:rPr>
              <a:t>(Define Test Criteria)</a:t>
            </a:r>
            <a:endParaRPr sz="3600" dirty="0">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63" name="Google Shape;263;g116f0f54a95_0_16"/>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Test Plan bao gồm những gì ?</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anim calcmode="lin" valueType="num">
                                      <p:cBhvr additive="base">
                                        <p:cTn id="7" dur="1000"/>
                                        <p:tgtEl>
                                          <p:spTgt spid="26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2">
                                            <p:txEl>
                                              <p:pRg st="1" end="1"/>
                                            </p:txEl>
                                          </p:spTgt>
                                        </p:tgtEl>
                                        <p:attrNameLst>
                                          <p:attrName>style.visibility</p:attrName>
                                        </p:attrNameLst>
                                      </p:cBhvr>
                                      <p:to>
                                        <p:strVal val="visible"/>
                                      </p:to>
                                    </p:set>
                                    <p:anim calcmode="lin" valueType="num">
                                      <p:cBhvr additive="base">
                                        <p:cTn id="12" dur="1000"/>
                                        <p:tgtEl>
                                          <p:spTgt spid="26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2">
                                            <p:txEl>
                                              <p:pRg st="2" end="2"/>
                                            </p:txEl>
                                          </p:spTgt>
                                        </p:tgtEl>
                                        <p:attrNameLst>
                                          <p:attrName>style.visibility</p:attrName>
                                        </p:attrNameLst>
                                      </p:cBhvr>
                                      <p:to>
                                        <p:strVal val="visible"/>
                                      </p:to>
                                    </p:set>
                                    <p:anim calcmode="lin" valueType="num">
                                      <p:cBhvr additive="base">
                                        <p:cTn id="17" dur="1000"/>
                                        <p:tgtEl>
                                          <p:spTgt spid="26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62">
                                            <p:txEl>
                                              <p:pRg st="3" end="3"/>
                                            </p:txEl>
                                          </p:spTgt>
                                        </p:tgtEl>
                                        <p:attrNameLst>
                                          <p:attrName>style.visibility</p:attrName>
                                        </p:attrNameLst>
                                      </p:cBhvr>
                                      <p:to>
                                        <p:strVal val="visible"/>
                                      </p:to>
                                    </p:set>
                                    <p:anim calcmode="lin" valueType="num">
                                      <p:cBhvr additive="base">
                                        <p:cTn id="22" dur="1000"/>
                                        <p:tgtEl>
                                          <p:spTgt spid="26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62">
                                            <p:txEl>
                                              <p:pRg st="4" end="4"/>
                                            </p:txEl>
                                          </p:spTgt>
                                        </p:tgtEl>
                                        <p:attrNameLst>
                                          <p:attrName>style.visibility</p:attrName>
                                        </p:attrNameLst>
                                      </p:cBhvr>
                                      <p:to>
                                        <p:strVal val="visible"/>
                                      </p:to>
                                    </p:set>
                                    <p:anim calcmode="lin" valueType="num">
                                      <p:cBhvr additive="base">
                                        <p:cTn id="27" dur="1000"/>
                                        <p:tgtEl>
                                          <p:spTgt spid="262">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62">
                                            <p:txEl>
                                              <p:pRg st="5" end="5"/>
                                            </p:txEl>
                                          </p:spTgt>
                                        </p:tgtEl>
                                        <p:attrNameLst>
                                          <p:attrName>style.visibility</p:attrName>
                                        </p:attrNameLst>
                                      </p:cBhvr>
                                      <p:to>
                                        <p:strVal val="visible"/>
                                      </p:to>
                                    </p:set>
                                    <p:anim calcmode="lin" valueType="num">
                                      <p:cBhvr additive="base">
                                        <p:cTn id="32" dur="1000"/>
                                        <p:tgtEl>
                                          <p:spTgt spid="262">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116f0f54a95_0_1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69" name="Google Shape;269;g116f0f54a95_0_136"/>
          <p:cNvSpPr txBox="1"/>
          <p:nvPr/>
        </p:nvSpPr>
        <p:spPr>
          <a:xfrm>
            <a:off x="686100" y="924250"/>
            <a:ext cx="11338200" cy="5226000"/>
          </a:xfrm>
          <a:prstGeom prst="rect">
            <a:avLst/>
          </a:prstGeom>
          <a:noFill/>
          <a:ln>
            <a:noFill/>
          </a:ln>
        </p:spPr>
        <p:txBody>
          <a:bodyPr spcFirstLastPara="1" wrap="square" lIns="91425" tIns="45700" rIns="91425" bIns="45700" anchor="t" anchorCtr="0">
            <a:normAutofit/>
          </a:bodyPr>
          <a:lstStyle/>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Bước</a:t>
            </a:r>
            <a:r>
              <a:rPr lang="en-US" sz="3600" dirty="0">
                <a:solidFill>
                  <a:schemeClr val="dk1"/>
                </a:solidFill>
                <a:latin typeface="Quattrocento Sans"/>
                <a:ea typeface="Quattrocento Sans"/>
                <a:cs typeface="Quattrocento Sans"/>
                <a:sym typeface="Quattrocento Sans"/>
              </a:rPr>
              <a:t> 5: </a:t>
            </a:r>
            <a:r>
              <a:rPr lang="en-US" sz="3600" dirty="0" err="1">
                <a:solidFill>
                  <a:schemeClr val="dk1"/>
                </a:solidFill>
                <a:latin typeface="Quattrocento Sans"/>
                <a:ea typeface="Quattrocento Sans"/>
                <a:cs typeface="Quattrocento Sans"/>
                <a:sym typeface="Quattrocento Sans"/>
              </a:rPr>
              <a:t>Hoạch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định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nguồn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lực</a:t>
            </a:r>
            <a:r>
              <a:rPr lang="en-US" sz="3600" dirty="0">
                <a:solidFill>
                  <a:schemeClr val="dk1"/>
                </a:solidFill>
                <a:latin typeface="Quattrocento Sans"/>
                <a:ea typeface="Quattrocento Sans"/>
                <a:cs typeface="Quattrocento Sans"/>
                <a:sym typeface="Quattrocento Sans"/>
              </a:rPr>
              <a:t>(Resource Planning)</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Bước</a:t>
            </a:r>
            <a:r>
              <a:rPr lang="en-US" sz="3600" dirty="0">
                <a:solidFill>
                  <a:schemeClr val="dk1"/>
                </a:solidFill>
                <a:latin typeface="Quattrocento Sans"/>
                <a:ea typeface="Quattrocento Sans"/>
                <a:cs typeface="Quattrocento Sans"/>
                <a:sym typeface="Quattrocento Sans"/>
              </a:rPr>
              <a:t> 6: </a:t>
            </a:r>
            <a:r>
              <a:rPr lang="en-US" sz="3600" dirty="0" err="1">
                <a:solidFill>
                  <a:schemeClr val="dk1"/>
                </a:solidFill>
                <a:latin typeface="Quattrocento Sans"/>
                <a:ea typeface="Quattrocento Sans"/>
                <a:cs typeface="Quattrocento Sans"/>
                <a:sym typeface="Quattrocento Sans"/>
              </a:rPr>
              <a:t>Lên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kế</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hoạch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môi</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trường</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 (Test Environment)</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Bước</a:t>
            </a:r>
            <a:r>
              <a:rPr lang="en-US" sz="3600" dirty="0">
                <a:solidFill>
                  <a:schemeClr val="dk1"/>
                </a:solidFill>
                <a:latin typeface="Quattrocento Sans"/>
                <a:ea typeface="Quattrocento Sans"/>
                <a:cs typeface="Quattrocento Sans"/>
                <a:sym typeface="Quattrocento Sans"/>
              </a:rPr>
              <a:t> 7: </a:t>
            </a:r>
            <a:r>
              <a:rPr lang="en-US" sz="3600" dirty="0" err="1">
                <a:solidFill>
                  <a:schemeClr val="dk1"/>
                </a:solidFill>
                <a:latin typeface="Quattrocento Sans"/>
                <a:ea typeface="Quattrocento Sans"/>
                <a:cs typeface="Quattrocento Sans"/>
                <a:sym typeface="Quattrocento Sans"/>
              </a:rPr>
              <a:t>Lịch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trình</a:t>
            </a:r>
            <a:r>
              <a:rPr lang="en-US" sz="3600" dirty="0">
                <a:solidFill>
                  <a:schemeClr val="dk1"/>
                </a:solidFill>
                <a:latin typeface="Quattrocento Sans"/>
                <a:ea typeface="Quattrocento Sans"/>
                <a:cs typeface="Quattrocento Sans"/>
                <a:sym typeface="Quattrocento Sans"/>
              </a:rPr>
              <a:t> &amp; </a:t>
            </a:r>
            <a:r>
              <a:rPr lang="en-US" sz="3600" dirty="0" err="1">
                <a:solidFill>
                  <a:schemeClr val="dk1"/>
                </a:solidFill>
                <a:latin typeface="Quattrocento Sans"/>
                <a:ea typeface="Quattrocento Sans"/>
                <a:cs typeface="Quattrocento Sans"/>
                <a:sym typeface="Quattrocento Sans"/>
              </a:rPr>
              <a:t>Dự</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toán</a:t>
            </a:r>
            <a:r>
              <a:rPr lang="en-US" sz="3600" dirty="0">
                <a:solidFill>
                  <a:schemeClr val="dk1"/>
                </a:solidFill>
                <a:latin typeface="Quattrocento Sans"/>
                <a:ea typeface="Quattrocento Sans"/>
                <a:cs typeface="Quattrocento Sans"/>
                <a:sym typeface="Quattrocento Sans"/>
              </a:rPr>
              <a:t>(Schedule &amp; Estimation)</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Bước</a:t>
            </a:r>
            <a:r>
              <a:rPr lang="en-US" sz="3600" dirty="0">
                <a:solidFill>
                  <a:schemeClr val="dk1"/>
                </a:solidFill>
                <a:latin typeface="Quattrocento Sans"/>
                <a:ea typeface="Quattrocento Sans"/>
                <a:cs typeface="Quattrocento Sans"/>
                <a:sym typeface="Quattrocento Sans"/>
              </a:rPr>
              <a:t> 8: </a:t>
            </a:r>
            <a:r>
              <a:rPr lang="en-US" sz="3600" dirty="0" err="1">
                <a:solidFill>
                  <a:schemeClr val="dk1"/>
                </a:solidFill>
                <a:latin typeface="Quattrocento Sans"/>
                <a:ea typeface="Quattrocento Sans"/>
                <a:cs typeface="Quattrocento Sans"/>
                <a:sym typeface="Quattrocento Sans"/>
              </a:rPr>
              <a:t>Xác</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định</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sản</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phẩm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kiểm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thử</a:t>
            </a:r>
            <a:r>
              <a:rPr lang="en-US" sz="3600" dirty="0">
                <a:solidFill>
                  <a:schemeClr val="dk1"/>
                </a:solidFill>
                <a:latin typeface="Quattrocento Sans"/>
                <a:ea typeface="Quattrocento Sans"/>
                <a:cs typeface="Quattrocento Sans"/>
                <a:sym typeface="Quattrocento Sans"/>
              </a:rPr>
              <a:t>(Determine Test Deliverables)</a:t>
            </a:r>
            <a:endParaRPr sz="36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anim calcmode="lin" valueType="num">
                                      <p:cBhvr additive="base">
                                        <p:cTn id="7" dur="1000"/>
                                        <p:tgtEl>
                                          <p:spTgt spid="26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9">
                                            <p:txEl>
                                              <p:pRg st="1" end="1"/>
                                            </p:txEl>
                                          </p:spTgt>
                                        </p:tgtEl>
                                        <p:attrNameLst>
                                          <p:attrName>style.visibility</p:attrName>
                                        </p:attrNameLst>
                                      </p:cBhvr>
                                      <p:to>
                                        <p:strVal val="visible"/>
                                      </p:to>
                                    </p:set>
                                    <p:anim calcmode="lin" valueType="num">
                                      <p:cBhvr additive="base">
                                        <p:cTn id="12" dur="1000"/>
                                        <p:tgtEl>
                                          <p:spTgt spid="26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9">
                                            <p:txEl>
                                              <p:pRg st="2" end="2"/>
                                            </p:txEl>
                                          </p:spTgt>
                                        </p:tgtEl>
                                        <p:attrNameLst>
                                          <p:attrName>style.visibility</p:attrName>
                                        </p:attrNameLst>
                                      </p:cBhvr>
                                      <p:to>
                                        <p:strVal val="visible"/>
                                      </p:to>
                                    </p:set>
                                    <p:anim calcmode="lin" valueType="num">
                                      <p:cBhvr additive="base">
                                        <p:cTn id="17" dur="1000"/>
                                        <p:tgtEl>
                                          <p:spTgt spid="26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69">
                                            <p:txEl>
                                              <p:pRg st="3" end="3"/>
                                            </p:txEl>
                                          </p:spTgt>
                                        </p:tgtEl>
                                        <p:attrNameLst>
                                          <p:attrName>style.visibility</p:attrName>
                                        </p:attrNameLst>
                                      </p:cBhvr>
                                      <p:to>
                                        <p:strVal val="visible"/>
                                      </p:to>
                                    </p:set>
                                    <p:anim calcmode="lin" valueType="num">
                                      <p:cBhvr additive="base">
                                        <p:cTn id="22" dur="1000"/>
                                        <p:tgtEl>
                                          <p:spTgt spid="269">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1702</TotalTime>
  <Words>3797</Words>
  <Application>Microsoft Office PowerPoint</Application>
  <PresentationFormat>Widescreen</PresentationFormat>
  <Paragraphs>308</Paragraphs>
  <Slides>65</Slides>
  <Notes>65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65</vt:i4>
      </vt:variant>
    </vt:vector>
  </HeadingPairs>
  <TitlesOfParts>
    <vt:vector size="73" baseType="lpstr">
      <vt:lpstr>Calibri</vt:lpstr>
      <vt:lpstr>Noto Sans Symbols</vt:lpstr>
      <vt:lpstr>Arial</vt:lpstr>
      <vt:lpstr>Courier New</vt:lpstr>
      <vt:lpstr>Roboto</vt:lpstr>
      <vt:lpstr>Quattrocento Sans</vt:lpstr>
      <vt:lpstr>Custom Design</vt:lpstr>
      <vt:lpstr>Custom Design</vt:lpstr>
      <vt:lpstr>kiểm thử cơ bản(P1)</vt:lpstr>
      <vt:lpstr>Nội dung</vt:lpstr>
      <vt:lpstr>PowerPoint Presentation</vt:lpstr>
      <vt:lpstr>test plan</vt:lpstr>
      <vt:lpstr>test plan</vt:lpstr>
      <vt:lpstr>test plan</vt:lpstr>
      <vt:lpstr>test plan</vt:lpstr>
      <vt:lpstr>test plan</vt:lpstr>
      <vt:lpstr>blackbox testing</vt:lpstr>
      <vt:lpstr>blackbox testing</vt:lpstr>
      <vt:lpstr>analyze the product</vt:lpstr>
      <vt:lpstr>analyze the product</vt:lpstr>
      <vt:lpstr>analyze the product</vt:lpstr>
      <vt:lpstr>analyze the product</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define test objectives</vt:lpstr>
      <vt:lpstr>define test objectives</vt:lpstr>
      <vt:lpstr>design test strategy</vt:lpstr>
      <vt:lpstr>Tóm tắt bài học</vt:lpstr>
      <vt:lpstr>Nội dung bài học tiếp theo</vt:lpstr>
      <vt:lpstr>PowerPoint Presentation</vt:lpstr>
      <vt:lpstr>kiểm thử cơ bản(P2)</vt:lpstr>
      <vt:lpstr>Nội dung</vt:lpstr>
      <vt:lpstr>define test criteria</vt:lpstr>
      <vt:lpstr>define test objectives</vt:lpstr>
      <vt:lpstr>define test objectives</vt:lpstr>
      <vt:lpstr>define test objectives</vt:lpstr>
      <vt:lpstr>define test objectives</vt:lpstr>
      <vt:lpstr>define test objectives</vt:lpstr>
      <vt:lpstr>define test objectives</vt:lpstr>
      <vt:lpstr>define test objectives</vt:lpstr>
      <vt:lpstr>resource planning</vt:lpstr>
      <vt:lpstr>resource planning</vt:lpstr>
      <vt:lpstr>resource planning</vt:lpstr>
      <vt:lpstr>resource planning</vt:lpstr>
      <vt:lpstr>resource planning</vt:lpstr>
      <vt:lpstr>resource planning</vt:lpstr>
      <vt:lpstr>plan test environment</vt:lpstr>
      <vt:lpstr>plan test environment</vt:lpstr>
      <vt:lpstr>plan test environment</vt:lpstr>
      <vt:lpstr>plan test environment</vt:lpstr>
      <vt:lpstr>schedule and estimation</vt:lpstr>
      <vt:lpstr>schedule and estimation</vt:lpstr>
      <vt:lpstr>schedule and estimation</vt:lpstr>
      <vt:lpstr>test deliverables</vt:lpstr>
      <vt:lpstr>test deliverables</vt:lpstr>
      <vt:lpstr>test deliverables</vt:lpstr>
      <vt:lpstr>test deliverables</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bản(P1)</dc:title>
  <dc:creator>Hans</dc:creator>
  <cp:lastModifiedBy>Nhung Nguyen Thi</cp:lastModifiedBy>
  <cp:revision>2</cp:revision>
  <dcterms:created xsi:type="dcterms:W3CDTF">2013-04-23T08:05:33Z</dcterms:created>
  <dcterms:modified xsi:type="dcterms:W3CDTF">2023-02-13T01:37:55Z</dcterms:modified>
</cp:coreProperties>
</file>